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71" r:id="rId3"/>
    <p:sldId id="272" r:id="rId4"/>
    <p:sldId id="277" r:id="rId5"/>
    <p:sldId id="278" r:id="rId6"/>
    <p:sldId id="283" r:id="rId7"/>
    <p:sldId id="284" r:id="rId8"/>
    <p:sldId id="289" r:id="rId9"/>
    <p:sldId id="290" r:id="rId10"/>
    <p:sldId id="291" r:id="rId11"/>
    <p:sldId id="297" r:id="rId12"/>
    <p:sldId id="298" r:id="rId13"/>
    <p:sldId id="321" r:id="rId14"/>
    <p:sldId id="324" r:id="rId15"/>
    <p:sldId id="325" r:id="rId16"/>
    <p:sldId id="327" r:id="rId17"/>
    <p:sldId id="326" r:id="rId18"/>
    <p:sldId id="328" r:id="rId19"/>
    <p:sldId id="329" r:id="rId20"/>
    <p:sldId id="330" r:id="rId21"/>
    <p:sldId id="331" r:id="rId22"/>
    <p:sldId id="342" r:id="rId23"/>
    <p:sldId id="332" r:id="rId24"/>
    <p:sldId id="343" r:id="rId25"/>
    <p:sldId id="333" r:id="rId26"/>
    <p:sldId id="344" r:id="rId27"/>
    <p:sldId id="334" r:id="rId28"/>
    <p:sldId id="335" r:id="rId29"/>
    <p:sldId id="347" r:id="rId30"/>
    <p:sldId id="345" r:id="rId31"/>
    <p:sldId id="346" r:id="rId32"/>
    <p:sldId id="348" r:id="rId33"/>
    <p:sldId id="349" r:id="rId34"/>
    <p:sldId id="336" r:id="rId35"/>
    <p:sldId id="337" r:id="rId36"/>
    <p:sldId id="338" r:id="rId37"/>
    <p:sldId id="339" r:id="rId38"/>
    <p:sldId id="340" r:id="rId39"/>
    <p:sldId id="341" r:id="rId40"/>
    <p:sldId id="350" r:id="rId41"/>
    <p:sldId id="351" r:id="rId4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94660"/>
  </p:normalViewPr>
  <p:slideViewPr>
    <p:cSldViewPr snapToGrid="0">
      <p:cViewPr varScale="1">
        <p:scale>
          <a:sx n="91" d="100"/>
          <a:sy n="91" d="100"/>
        </p:scale>
        <p:origin x="14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5539"/>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5" name="Footer Placeholder 4"/>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42642182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1"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5" name="Footer Placeholder 4"/>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11856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1" y="365125"/>
            <a:ext cx="58007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5" name="Footer Placeholder 4"/>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30973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1" y="1108367"/>
            <a:ext cx="7886700" cy="5068599"/>
          </a:xfrm>
        </p:spPr>
        <p:txBody>
          <a:bodyPr/>
          <a:lstStyle>
            <a:lvl3pPr>
              <a:defRPr>
                <a:solidFill>
                  <a:schemeClr val="accent5"/>
                </a:solidFill>
              </a:defRPr>
            </a:lvl3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6" name="Slide Number Placeholder 5"/>
          <p:cNvSpPr>
            <a:spLocks noGrp="1"/>
          </p:cNvSpPr>
          <p:nvPr>
            <p:ph type="sldNum" sz="quarter" idx="12"/>
          </p:nvPr>
        </p:nvSpPr>
        <p:spPr>
          <a:xfrm>
            <a:off x="4316224" y="6492878"/>
            <a:ext cx="511553" cy="365125"/>
          </a:xfrm>
        </p:spPr>
        <p:txBody>
          <a:bodyPr/>
          <a:lstStyle/>
          <a:p>
            <a:fld id="{FB50AAD4-421A-8F46-A7D8-D4D9D940359B}" type="slidenum">
              <a:rPr kumimoji="1" lang="zh-TW" altLang="en-US" smtClean="0"/>
              <a:t>‹#›</a:t>
            </a:fld>
            <a:endParaRPr kumimoji="1" lang="zh-TW" altLang="en-US"/>
          </a:p>
        </p:txBody>
      </p:sp>
      <p:sp>
        <p:nvSpPr>
          <p:cNvPr id="4" name="標題 3"/>
          <p:cNvSpPr>
            <a:spLocks noGrp="1"/>
          </p:cNvSpPr>
          <p:nvPr>
            <p:ph type="title"/>
          </p:nvPr>
        </p:nvSpPr>
        <p:spPr>
          <a:xfrm>
            <a:off x="628651" y="365130"/>
            <a:ext cx="7886700" cy="427325"/>
          </a:xfrm>
        </p:spPr>
        <p:txBody>
          <a:bodyPr>
            <a:normAutofit/>
          </a:bodyPr>
          <a:lstStyle>
            <a:lvl1pPr>
              <a:defRPr sz="1050">
                <a:solidFill>
                  <a:schemeClr val="accent3"/>
                </a:solidFill>
              </a:defRPr>
            </a:lvl1pPr>
          </a:lstStyle>
          <a:p>
            <a:r>
              <a:rPr kumimoji="1" lang="zh-TW" altLang="en-US" smtClean="0"/>
              <a:t>按一下以編輯母片標題樣式</a:t>
            </a:r>
            <a:endParaRPr kumimoji="1" lang="zh-TW" altLang="en-US" dirty="0"/>
          </a:p>
        </p:txBody>
      </p:sp>
    </p:spTree>
    <p:extLst>
      <p:ext uri="{BB962C8B-B14F-4D97-AF65-F5344CB8AC3E}">
        <p14:creationId xmlns:p14="http://schemas.microsoft.com/office/powerpoint/2010/main" val="3752458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628651"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5" name="Footer Placeholder 4"/>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105694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5539"/>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9" y="4589466"/>
            <a:ext cx="7886700" cy="1500187"/>
          </a:xfrm>
          <a:prstGeom prst="rect">
            <a:avLst/>
          </a:prstGeom>
        </p:spPr>
        <p:txBody>
          <a:bodyPr/>
          <a:lstStyle>
            <a:lvl1pPr marL="0" indent="0">
              <a:buNone/>
              <a:defRPr sz="2215">
                <a:solidFill>
                  <a:schemeClr val="tx1"/>
                </a:solidFill>
              </a:defRPr>
            </a:lvl1pPr>
            <a:lvl2pPr marL="422041" indent="0">
              <a:buNone/>
              <a:defRPr sz="1846">
                <a:solidFill>
                  <a:schemeClr val="tx1">
                    <a:tint val="75000"/>
                  </a:schemeClr>
                </a:solidFill>
              </a:defRPr>
            </a:lvl2pPr>
            <a:lvl3pPr marL="844083" indent="0">
              <a:buNone/>
              <a:defRPr sz="1662">
                <a:solidFill>
                  <a:schemeClr val="tx1">
                    <a:tint val="75000"/>
                  </a:schemeClr>
                </a:solidFill>
              </a:defRPr>
            </a:lvl3pPr>
            <a:lvl4pPr marL="1266124" indent="0">
              <a:buNone/>
              <a:defRPr sz="1477">
                <a:solidFill>
                  <a:schemeClr val="tx1">
                    <a:tint val="75000"/>
                  </a:schemeClr>
                </a:solidFill>
              </a:defRPr>
            </a:lvl4pPr>
            <a:lvl5pPr marL="1688165" indent="0">
              <a:buNone/>
              <a:defRPr sz="1477">
                <a:solidFill>
                  <a:schemeClr val="tx1">
                    <a:tint val="75000"/>
                  </a:schemeClr>
                </a:solidFill>
              </a:defRPr>
            </a:lvl5pPr>
            <a:lvl6pPr marL="2110207" indent="0">
              <a:buNone/>
              <a:defRPr sz="1477">
                <a:solidFill>
                  <a:schemeClr val="tx1">
                    <a:tint val="75000"/>
                  </a:schemeClr>
                </a:solidFill>
              </a:defRPr>
            </a:lvl6pPr>
            <a:lvl7pPr marL="2532248" indent="0">
              <a:buNone/>
              <a:defRPr sz="1477">
                <a:solidFill>
                  <a:schemeClr val="tx1">
                    <a:tint val="75000"/>
                  </a:schemeClr>
                </a:solidFill>
              </a:defRPr>
            </a:lvl7pPr>
            <a:lvl8pPr marL="2954289" indent="0">
              <a:buNone/>
              <a:defRPr sz="1477">
                <a:solidFill>
                  <a:schemeClr val="tx1">
                    <a:tint val="75000"/>
                  </a:schemeClr>
                </a:solidFill>
              </a:defRPr>
            </a:lvl8pPr>
            <a:lvl9pPr marL="3376331" indent="0">
              <a:buNone/>
              <a:defRPr sz="1477">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5" name="Footer Placeholder 4"/>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131873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6" name="Footer Placeholder 5"/>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195573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8" name="Footer Placeholder 7"/>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9" name="Slide Number Placeholder 8"/>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311064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4" name="Footer Placeholder 3"/>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3498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3" name="Footer Placeholder 2"/>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4" name="Slide Number Placeholder 3"/>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20004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8"/>
            <a:ext cx="4629150" cy="4873625"/>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2" y="2057400"/>
            <a:ext cx="2949178" cy="3811588"/>
          </a:xfrm>
          <a:prstGeom prst="rect">
            <a:avLst/>
          </a:prstGeo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6" name="Footer Placeholder 5"/>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1372599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8"/>
            <a:ext cx="4629150" cy="4873625"/>
          </a:xfrm>
          <a:prstGeom prst="rect">
            <a:avLst/>
          </a:prstGeom>
        </p:spPr>
        <p:txBody>
          <a:bodyPr anchor="t"/>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2" y="2057400"/>
            <a:ext cx="2949178" cy="3811588"/>
          </a:xfrm>
          <a:prstGeom prst="rect">
            <a:avLst/>
          </a:prstGeo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pPr defTabSz="844083"/>
            <a:fld id="{411C9D00-8CA8-4CC5-B2CF-8DA5995F2E56}" type="datetimeFigureOut">
              <a:rPr lang="zh-TW" altLang="en-US" sz="1662" smtClean="0">
                <a:solidFill>
                  <a:prstClr val="black"/>
                </a:solidFill>
              </a:rPr>
              <a:pPr defTabSz="844083"/>
              <a:t>2018/9/24</a:t>
            </a:fld>
            <a:endParaRPr lang="zh-TW" altLang="en-US" sz="1662">
              <a:solidFill>
                <a:prstClr val="black"/>
              </a:solidFill>
            </a:endParaRPr>
          </a:p>
        </p:txBody>
      </p:sp>
      <p:sp>
        <p:nvSpPr>
          <p:cNvPr id="6" name="Footer Placeholder 5"/>
          <p:cNvSpPr>
            <a:spLocks noGrp="1"/>
          </p:cNvSpPr>
          <p:nvPr>
            <p:ph type="ftr" sz="quarter" idx="11"/>
          </p:nvPr>
        </p:nvSpPr>
        <p:spPr>
          <a:xfrm>
            <a:off x="3028951" y="6356353"/>
            <a:ext cx="3086100" cy="365125"/>
          </a:xfrm>
          <a:prstGeom prst="rect">
            <a:avLst/>
          </a:prstGeom>
        </p:spPr>
        <p:txBody>
          <a:bodyPr/>
          <a:lstStyle/>
          <a:p>
            <a:pPr defTabSz="844083"/>
            <a:endParaRPr lang="zh-TW" altLang="en-US" sz="1662">
              <a:solidFill>
                <a:prstClr val="black"/>
              </a:solidFill>
            </a:endParaRPr>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pPr defTabSz="844083"/>
            <a:fld id="{EAC98B27-CAD4-468D-8A3C-5117406F1600}" type="slidenum">
              <a:rPr lang="zh-TW" altLang="en-US" sz="1662" smtClean="0">
                <a:solidFill>
                  <a:prstClr val="black"/>
                </a:solidFill>
              </a:rPr>
              <a:pPr defTabSz="844083"/>
              <a:t>‹#›</a:t>
            </a:fld>
            <a:endParaRPr lang="zh-TW" altLang="en-US" sz="1662">
              <a:solidFill>
                <a:prstClr val="black"/>
              </a:solidFill>
            </a:endParaRPr>
          </a:p>
        </p:txBody>
      </p:sp>
    </p:spTree>
    <p:extLst>
      <p:ext uri="{BB962C8B-B14F-4D97-AF65-F5344CB8AC3E}">
        <p14:creationId xmlns:p14="http://schemas.microsoft.com/office/powerpoint/2010/main" val="57126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pic>
        <p:nvPicPr>
          <p:cNvPr id="7" name="圖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530813"/>
            <a:ext cx="9144000" cy="335893"/>
          </a:xfrm>
          <a:prstGeom prst="rect">
            <a:avLst/>
          </a:prstGeom>
        </p:spPr>
      </p:pic>
    </p:spTree>
    <p:extLst>
      <p:ext uri="{BB962C8B-B14F-4D97-AF65-F5344CB8AC3E}">
        <p14:creationId xmlns:p14="http://schemas.microsoft.com/office/powerpoint/2010/main" val="636504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txStyles>
    <p:titleStyle>
      <a:lvl1pPr algn="l" defTabSz="844083" rtl="0" eaLnBrk="1" latinLnBrk="0"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rive.google.com/file/d/0B5Ou0bt1Te8SenVCbnluTUlhZkE/view?usp=sharing"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itbucket.org/fmalpartida/new-liquidcrystal/downloads/" TargetMode="Externa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tyjjr/voiceRecognition1.1/"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教材</a:t>
            </a:r>
            <a:endParaRPr lang="zh-TW" altLang="en-US" dirty="0"/>
          </a:p>
        </p:txBody>
      </p:sp>
    </p:spTree>
    <p:extLst>
      <p:ext uri="{BB962C8B-B14F-4D97-AF65-F5344CB8AC3E}">
        <p14:creationId xmlns:p14="http://schemas.microsoft.com/office/powerpoint/2010/main" val="2562957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感測程式碼</a:t>
            </a:r>
            <a:r>
              <a:rPr kumimoji="1" lang="zh-TW" altLang="en-US" dirty="0"/>
              <a:t>：</a:t>
            </a:r>
          </a:p>
          <a:p>
            <a:pPr marL="0" indent="0">
              <a:buNone/>
            </a:pPr>
            <a:endParaRPr kumimoji="1" lang="zh-TW" altLang="en-US" dirty="0"/>
          </a:p>
        </p:txBody>
      </p:sp>
      <p:sp>
        <p:nvSpPr>
          <p:cNvPr id="3" name="標題 2"/>
          <p:cNvSpPr>
            <a:spLocks noGrp="1"/>
          </p:cNvSpPr>
          <p:nvPr>
            <p:ph type="title"/>
          </p:nvPr>
        </p:nvSpPr>
        <p:spPr/>
        <p:txBody>
          <a:bodyPr/>
          <a:lstStyle/>
          <a:p>
            <a:r>
              <a:rPr kumimoji="1" lang="zh-TW" altLang="en-US" dirty="0"/>
              <a:t>超音波感測器</a:t>
            </a:r>
          </a:p>
        </p:txBody>
      </p:sp>
      <p:sp>
        <p:nvSpPr>
          <p:cNvPr id="5" name="內容版面配置區 2"/>
          <p:cNvSpPr txBox="1">
            <a:spLocks/>
          </p:cNvSpPr>
          <p:nvPr/>
        </p:nvSpPr>
        <p:spPr>
          <a:xfrm>
            <a:off x="467751" y="2105829"/>
            <a:ext cx="3463118" cy="3693319"/>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buNone/>
            </a:pPr>
            <a:r>
              <a:rPr lang="en-US" altLang="zh-TW" sz="1800" dirty="0" err="1" smtClean="0"/>
              <a:t>const</a:t>
            </a:r>
            <a:r>
              <a:rPr lang="en-US" altLang="zh-TW" sz="1800" dirty="0" smtClean="0"/>
              <a:t> </a:t>
            </a:r>
            <a:r>
              <a:rPr lang="en-US" altLang="zh-TW" sz="1800" dirty="0" err="1" smtClean="0"/>
              <a:t>int</a:t>
            </a:r>
            <a:r>
              <a:rPr lang="en-US" altLang="zh-TW" sz="1800" dirty="0" smtClean="0"/>
              <a:t> trig = 12;</a:t>
            </a:r>
          </a:p>
          <a:p>
            <a:pPr marL="0" indent="0">
              <a:buNone/>
            </a:pPr>
            <a:r>
              <a:rPr lang="en-US" altLang="zh-TW" sz="1800" dirty="0" err="1" smtClean="0"/>
              <a:t>const</a:t>
            </a:r>
            <a:r>
              <a:rPr lang="en-US" altLang="zh-TW" sz="1800" dirty="0" smtClean="0"/>
              <a:t> </a:t>
            </a:r>
            <a:r>
              <a:rPr lang="en-US" altLang="zh-TW" sz="1800" dirty="0" err="1" smtClean="0"/>
              <a:t>int</a:t>
            </a:r>
            <a:r>
              <a:rPr lang="en-US" altLang="zh-TW" sz="1800" dirty="0" smtClean="0"/>
              <a:t> echo = 13;</a:t>
            </a:r>
          </a:p>
          <a:p>
            <a:pPr marL="0" indent="0">
              <a:buNone/>
            </a:pPr>
            <a:r>
              <a:rPr lang="en-US" altLang="zh-TW" sz="1800" dirty="0" err="1" smtClean="0"/>
              <a:t>const</a:t>
            </a:r>
            <a:r>
              <a:rPr lang="en-US" altLang="zh-TW" sz="1800" dirty="0" smtClean="0"/>
              <a:t> </a:t>
            </a:r>
            <a:r>
              <a:rPr lang="en-US" altLang="zh-TW" sz="1800" dirty="0" err="1" smtClean="0"/>
              <a:t>int</a:t>
            </a:r>
            <a:r>
              <a:rPr lang="en-US" altLang="zh-TW" sz="1800" dirty="0" smtClean="0"/>
              <a:t> </a:t>
            </a:r>
            <a:r>
              <a:rPr lang="en-US" altLang="zh-TW" sz="1800" dirty="0" err="1" smtClean="0"/>
              <a:t>inter_time</a:t>
            </a:r>
            <a:r>
              <a:rPr lang="en-US" altLang="zh-TW" sz="1800" dirty="0" smtClean="0"/>
              <a:t> = 1000;</a:t>
            </a:r>
          </a:p>
          <a:p>
            <a:pPr marL="0" indent="0">
              <a:buNone/>
            </a:pPr>
            <a:r>
              <a:rPr lang="en-US" altLang="zh-TW" sz="1800" dirty="0" err="1" smtClean="0"/>
              <a:t>int</a:t>
            </a:r>
            <a:r>
              <a:rPr lang="en-US" altLang="zh-TW" sz="1800" dirty="0" smtClean="0"/>
              <a:t> time = 0;</a:t>
            </a:r>
          </a:p>
          <a:p>
            <a:pPr marL="0" indent="0">
              <a:buNone/>
            </a:pPr>
            <a:endParaRPr lang="en-US" altLang="zh-TW" sz="1800" dirty="0" smtClean="0"/>
          </a:p>
          <a:p>
            <a:pPr marL="0" indent="0">
              <a:buNone/>
            </a:pPr>
            <a:r>
              <a:rPr lang="en-US" altLang="zh-TW" sz="1800" dirty="0" smtClean="0"/>
              <a:t>void setup() {</a:t>
            </a:r>
          </a:p>
          <a:p>
            <a:pPr marL="0" indent="0">
              <a:buNone/>
            </a:pPr>
            <a:r>
              <a:rPr lang="en-US" altLang="zh-TW" sz="1800" dirty="0" smtClean="0"/>
              <a:t>  </a:t>
            </a:r>
            <a:r>
              <a:rPr lang="en-US" altLang="zh-TW" sz="1800" dirty="0" err="1" smtClean="0"/>
              <a:t>Serial.begin</a:t>
            </a:r>
            <a:r>
              <a:rPr lang="en-US" altLang="zh-TW" sz="1800" dirty="0" smtClean="0"/>
              <a:t>(9600);</a:t>
            </a:r>
          </a:p>
          <a:p>
            <a:pPr marL="0" indent="0">
              <a:buNone/>
            </a:pPr>
            <a:r>
              <a:rPr lang="en-US" altLang="zh-TW" sz="1800" dirty="0" smtClean="0"/>
              <a:t>  </a:t>
            </a:r>
            <a:r>
              <a:rPr lang="en-US" altLang="zh-TW" sz="1800" dirty="0" err="1" smtClean="0"/>
              <a:t>pinMode</a:t>
            </a:r>
            <a:r>
              <a:rPr lang="en-US" altLang="zh-TW" sz="1800" dirty="0" smtClean="0"/>
              <a:t> (trig, OUTPUT);</a:t>
            </a:r>
          </a:p>
          <a:p>
            <a:pPr marL="0" indent="0">
              <a:buNone/>
            </a:pPr>
            <a:r>
              <a:rPr lang="en-US" altLang="zh-TW" sz="1800" dirty="0" smtClean="0"/>
              <a:t>  </a:t>
            </a:r>
            <a:r>
              <a:rPr lang="en-US" altLang="zh-TW" sz="1800" dirty="0" err="1" smtClean="0"/>
              <a:t>pinMode</a:t>
            </a:r>
            <a:r>
              <a:rPr lang="en-US" altLang="zh-TW" sz="1800" dirty="0" smtClean="0"/>
              <a:t> (echo, INPUT);</a:t>
            </a:r>
          </a:p>
          <a:p>
            <a:pPr marL="0" indent="0">
              <a:buNone/>
            </a:pPr>
            <a:r>
              <a:rPr lang="en-US" altLang="zh-TW" sz="1800" dirty="0" smtClean="0"/>
              <a:t>}</a:t>
            </a:r>
          </a:p>
          <a:p>
            <a:pPr marL="0" indent="0">
              <a:buNone/>
            </a:pPr>
            <a:endParaRPr lang="en-US" altLang="zh-TW" sz="1800" dirty="0"/>
          </a:p>
        </p:txBody>
      </p:sp>
      <p:sp>
        <p:nvSpPr>
          <p:cNvPr id="6" name="文字方塊 5"/>
          <p:cNvSpPr txBox="1"/>
          <p:nvPr/>
        </p:nvSpPr>
        <p:spPr>
          <a:xfrm>
            <a:off x="4327302" y="578792"/>
            <a:ext cx="4816698" cy="5812360"/>
          </a:xfrm>
          <a:prstGeom prst="rect">
            <a:avLst/>
          </a:prstGeom>
          <a:noFill/>
        </p:spPr>
        <p:txBody>
          <a:bodyPr wrap="square" rtlCol="0">
            <a:spAutoFit/>
          </a:bodyPr>
          <a:lstStyle/>
          <a:p>
            <a:pPr defTabSz="844083">
              <a:lnSpc>
                <a:spcPct val="90000"/>
              </a:lnSpc>
              <a:spcBef>
                <a:spcPts val="923"/>
              </a:spcBef>
            </a:pPr>
            <a:r>
              <a:rPr lang="en-US" altLang="zh-TW" dirty="0"/>
              <a:t>void loop() {</a:t>
            </a:r>
          </a:p>
          <a:p>
            <a:pPr defTabSz="844083">
              <a:lnSpc>
                <a:spcPct val="90000"/>
              </a:lnSpc>
              <a:spcBef>
                <a:spcPts val="923"/>
              </a:spcBef>
            </a:pPr>
            <a:r>
              <a:rPr lang="en-US" altLang="zh-TW" dirty="0"/>
              <a:t>  float duration, distance</a:t>
            </a:r>
            <a:r>
              <a:rPr lang="en-US" altLang="zh-TW" dirty="0"/>
              <a:t>;</a:t>
            </a:r>
            <a:endParaRPr lang="en-US" altLang="zh-TW" dirty="0"/>
          </a:p>
          <a:p>
            <a:pPr defTabSz="844083">
              <a:lnSpc>
                <a:spcPct val="90000"/>
              </a:lnSpc>
              <a:spcBef>
                <a:spcPts val="923"/>
              </a:spcBef>
            </a:pPr>
            <a:r>
              <a:rPr lang="en-US" altLang="zh-TW" dirty="0"/>
              <a:t>  </a:t>
            </a:r>
            <a:r>
              <a:rPr lang="en-US" altLang="zh-TW" dirty="0" err="1"/>
              <a:t>digitalWrite</a:t>
            </a:r>
            <a:r>
              <a:rPr lang="en-US" altLang="zh-TW" dirty="0"/>
              <a:t>(trig, HIGH);</a:t>
            </a:r>
          </a:p>
          <a:p>
            <a:pPr defTabSz="844083">
              <a:lnSpc>
                <a:spcPct val="90000"/>
              </a:lnSpc>
              <a:spcBef>
                <a:spcPts val="923"/>
              </a:spcBef>
            </a:pPr>
            <a:r>
              <a:rPr lang="en-US" altLang="zh-TW" dirty="0"/>
              <a:t>  </a:t>
            </a:r>
            <a:r>
              <a:rPr lang="en-US" altLang="zh-TW" dirty="0" err="1"/>
              <a:t>delayMicroseconds</a:t>
            </a:r>
            <a:r>
              <a:rPr lang="en-US" altLang="zh-TW" dirty="0"/>
              <a:t>(1000);</a:t>
            </a:r>
          </a:p>
          <a:p>
            <a:pPr defTabSz="844083">
              <a:lnSpc>
                <a:spcPct val="90000"/>
              </a:lnSpc>
              <a:spcBef>
                <a:spcPts val="923"/>
              </a:spcBef>
            </a:pPr>
            <a:r>
              <a:rPr lang="en-US" altLang="zh-TW" dirty="0"/>
              <a:t>  </a:t>
            </a:r>
            <a:r>
              <a:rPr lang="en-US" altLang="zh-TW" dirty="0" err="1"/>
              <a:t>digitalWrite</a:t>
            </a:r>
            <a:r>
              <a:rPr lang="en-US" altLang="zh-TW" dirty="0"/>
              <a:t>(trig, LOW);</a:t>
            </a:r>
          </a:p>
          <a:p>
            <a:pPr defTabSz="844083">
              <a:lnSpc>
                <a:spcPct val="90000"/>
              </a:lnSpc>
              <a:spcBef>
                <a:spcPts val="923"/>
              </a:spcBef>
            </a:pPr>
            <a:r>
              <a:rPr lang="en-US" altLang="zh-TW" dirty="0"/>
              <a:t>  duration = </a:t>
            </a:r>
            <a:r>
              <a:rPr lang="en-US" altLang="zh-TW" dirty="0" err="1"/>
              <a:t>pulseIn</a:t>
            </a:r>
            <a:r>
              <a:rPr lang="en-US" altLang="zh-TW" dirty="0"/>
              <a:t> (echo, HIGH);</a:t>
            </a:r>
          </a:p>
          <a:p>
            <a:pPr defTabSz="844083">
              <a:lnSpc>
                <a:spcPct val="90000"/>
              </a:lnSpc>
              <a:spcBef>
                <a:spcPts val="923"/>
              </a:spcBef>
            </a:pPr>
            <a:r>
              <a:rPr lang="en-US" altLang="zh-TW" dirty="0"/>
              <a:t>  distance = (duration/2)/29</a:t>
            </a:r>
            <a:r>
              <a:rPr lang="en-US" altLang="zh-TW" dirty="0"/>
              <a:t>;</a:t>
            </a:r>
          </a:p>
          <a:p>
            <a:pPr defTabSz="844083">
              <a:lnSpc>
                <a:spcPct val="90000"/>
              </a:lnSpc>
              <a:spcBef>
                <a:spcPts val="923"/>
              </a:spcBef>
            </a:pPr>
            <a:endParaRPr lang="en-US" altLang="zh-TW" dirty="0"/>
          </a:p>
          <a:p>
            <a:pPr defTabSz="844083">
              <a:lnSpc>
                <a:spcPct val="90000"/>
              </a:lnSpc>
              <a:spcBef>
                <a:spcPts val="923"/>
              </a:spcBef>
            </a:pPr>
            <a:r>
              <a:rPr lang="en-US" altLang="zh-TW" dirty="0"/>
              <a:t>  </a:t>
            </a:r>
            <a:r>
              <a:rPr lang="en-US" altLang="zh-TW" dirty="0" err="1"/>
              <a:t>Serial.print</a:t>
            </a:r>
            <a:r>
              <a:rPr lang="en-US" altLang="zh-TW" dirty="0"/>
              <a:t>("Data:");</a:t>
            </a:r>
          </a:p>
          <a:p>
            <a:pPr defTabSz="844083">
              <a:lnSpc>
                <a:spcPct val="90000"/>
              </a:lnSpc>
              <a:spcBef>
                <a:spcPts val="923"/>
              </a:spcBef>
            </a:pPr>
            <a:r>
              <a:rPr lang="en-US" altLang="zh-TW" dirty="0"/>
              <a:t>  </a:t>
            </a:r>
            <a:r>
              <a:rPr lang="en-US" altLang="zh-TW" dirty="0" err="1"/>
              <a:t>Serial.print</a:t>
            </a:r>
            <a:r>
              <a:rPr lang="en-US" altLang="zh-TW" dirty="0"/>
              <a:t> (time/1000);</a:t>
            </a:r>
          </a:p>
          <a:p>
            <a:pPr defTabSz="844083">
              <a:lnSpc>
                <a:spcPct val="90000"/>
              </a:lnSpc>
              <a:spcBef>
                <a:spcPts val="923"/>
              </a:spcBef>
            </a:pPr>
            <a:r>
              <a:rPr lang="en-US" altLang="zh-TW" dirty="0"/>
              <a:t>  </a:t>
            </a:r>
            <a:r>
              <a:rPr lang="en-US" altLang="zh-TW" dirty="0" err="1"/>
              <a:t>Serial.print</a:t>
            </a:r>
            <a:r>
              <a:rPr lang="en-US" altLang="zh-TW" dirty="0"/>
              <a:t>(", d = ");</a:t>
            </a:r>
          </a:p>
          <a:p>
            <a:pPr defTabSz="844083">
              <a:lnSpc>
                <a:spcPct val="90000"/>
              </a:lnSpc>
              <a:spcBef>
                <a:spcPts val="923"/>
              </a:spcBef>
            </a:pPr>
            <a:r>
              <a:rPr lang="en-US" altLang="zh-TW" dirty="0"/>
              <a:t>  </a:t>
            </a:r>
            <a:r>
              <a:rPr lang="en-US" altLang="zh-TW" dirty="0" err="1"/>
              <a:t>Serial.print</a:t>
            </a:r>
            <a:r>
              <a:rPr lang="en-US" altLang="zh-TW" dirty="0"/>
              <a:t>(distance);</a:t>
            </a:r>
          </a:p>
          <a:p>
            <a:pPr defTabSz="844083">
              <a:lnSpc>
                <a:spcPct val="90000"/>
              </a:lnSpc>
              <a:spcBef>
                <a:spcPts val="923"/>
              </a:spcBef>
            </a:pPr>
            <a:r>
              <a:rPr lang="en-US" altLang="zh-TW" dirty="0"/>
              <a:t>  </a:t>
            </a:r>
            <a:r>
              <a:rPr lang="en-US" altLang="zh-TW" dirty="0" err="1"/>
              <a:t>Serial.println</a:t>
            </a:r>
            <a:r>
              <a:rPr lang="en-US" altLang="zh-TW" dirty="0"/>
              <a:t>(" cm");</a:t>
            </a:r>
          </a:p>
          <a:p>
            <a:pPr defTabSz="844083">
              <a:lnSpc>
                <a:spcPct val="90000"/>
              </a:lnSpc>
              <a:spcBef>
                <a:spcPts val="923"/>
              </a:spcBef>
            </a:pPr>
            <a:r>
              <a:rPr lang="en-US" altLang="zh-TW" dirty="0"/>
              <a:t>  time = time + </a:t>
            </a:r>
            <a:r>
              <a:rPr lang="en-US" altLang="zh-TW" dirty="0" err="1"/>
              <a:t>inter_time</a:t>
            </a:r>
            <a:r>
              <a:rPr lang="en-US" altLang="zh-TW" dirty="0"/>
              <a:t>;</a:t>
            </a:r>
          </a:p>
          <a:p>
            <a:pPr defTabSz="844083">
              <a:lnSpc>
                <a:spcPct val="90000"/>
              </a:lnSpc>
              <a:spcBef>
                <a:spcPts val="923"/>
              </a:spcBef>
            </a:pPr>
            <a:r>
              <a:rPr lang="en-US" altLang="zh-TW" dirty="0"/>
              <a:t>  delay(</a:t>
            </a:r>
            <a:r>
              <a:rPr lang="en-US" altLang="zh-TW" dirty="0" err="1"/>
              <a:t>inter_time</a:t>
            </a:r>
            <a:r>
              <a:rPr lang="en-US" altLang="zh-TW" dirty="0"/>
              <a:t>);</a:t>
            </a:r>
            <a:endParaRPr lang="en-US" altLang="zh-TW" dirty="0"/>
          </a:p>
          <a:p>
            <a:pPr defTabSz="844083">
              <a:lnSpc>
                <a:spcPct val="90000"/>
              </a:lnSpc>
              <a:spcBef>
                <a:spcPts val="923"/>
              </a:spcBef>
            </a:pPr>
            <a:r>
              <a:rPr lang="en-US" altLang="zh-TW" dirty="0"/>
              <a:t>}</a:t>
            </a:r>
          </a:p>
        </p:txBody>
      </p:sp>
    </p:spTree>
    <p:extLst>
      <p:ext uri="{BB962C8B-B14F-4D97-AF65-F5344CB8AC3E}">
        <p14:creationId xmlns:p14="http://schemas.microsoft.com/office/powerpoint/2010/main" val="1075133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光遮斷感測器</a:t>
            </a:r>
            <a:endParaRPr kumimoji="1" lang="zh-TW" altLang="en-US" dirty="0"/>
          </a:p>
        </p:txBody>
      </p:sp>
      <p:sp>
        <p:nvSpPr>
          <p:cNvPr id="3" name="內容版面配置區 2"/>
          <p:cNvSpPr>
            <a:spLocks noGrp="1"/>
          </p:cNvSpPr>
          <p:nvPr>
            <p:ph idx="1"/>
          </p:nvPr>
        </p:nvSpPr>
        <p:spPr/>
        <p:txBody>
          <a:bodyPr/>
          <a:lstStyle/>
          <a:p>
            <a:r>
              <a:rPr kumimoji="1" lang="zh-TW" altLang="en-US" sz="2400" dirty="0"/>
              <a:t>光遮斷光</a:t>
            </a:r>
            <a:r>
              <a:rPr kumimoji="1" lang="zh-TW" altLang="en-US" sz="2400" dirty="0" smtClean="0"/>
              <a:t>遮斷器一般</a:t>
            </a:r>
            <a:r>
              <a:rPr kumimoji="1" lang="zh-TW" altLang="en-US" sz="2400" dirty="0"/>
              <a:t>被分成兩種</a:t>
            </a:r>
            <a:r>
              <a:rPr kumimoji="1" lang="en-US" altLang="zh-TW" sz="2400" dirty="0"/>
              <a:t>:</a:t>
            </a:r>
          </a:p>
          <a:p>
            <a:pPr marL="422041" indent="-422041">
              <a:buFont typeface="+mj-lt"/>
              <a:buAutoNum type="arabicPeriod"/>
            </a:pPr>
            <a:r>
              <a:rPr kumimoji="1" lang="zh-TW" altLang="en-US" sz="2400" dirty="0" smtClean="0"/>
              <a:t>發光</a:t>
            </a:r>
            <a:r>
              <a:rPr kumimoji="1" lang="zh-TW" altLang="en-US" sz="2400" dirty="0"/>
              <a:t>元件和受光元件是以相對的型式包裝，一般稱為</a:t>
            </a:r>
            <a:r>
              <a:rPr kumimoji="1" lang="zh-TW" altLang="en-US" sz="2400" dirty="0">
                <a:solidFill>
                  <a:schemeClr val="accent2"/>
                </a:solidFill>
              </a:rPr>
              <a:t>穿透式光遮斷器</a:t>
            </a:r>
            <a:r>
              <a:rPr kumimoji="1" lang="zh-TW" altLang="en-US" sz="2400" dirty="0"/>
              <a:t>。</a:t>
            </a:r>
          </a:p>
          <a:p>
            <a:pPr marL="422041" indent="-422041">
              <a:buFont typeface="+mj-lt"/>
              <a:buAutoNum type="arabicPeriod"/>
            </a:pPr>
            <a:r>
              <a:rPr kumimoji="1" lang="zh-TW" altLang="en-US" sz="2400" dirty="0" smtClean="0"/>
              <a:t>發光</a:t>
            </a:r>
            <a:r>
              <a:rPr kumimoji="1" lang="zh-TW" altLang="en-US" sz="2400" dirty="0"/>
              <a:t>元件和受光元件是以並列型式包裝，其受光元件接收的光源信號，是經由發光元件發射之後，碰到物體以</a:t>
            </a:r>
            <a:r>
              <a:rPr kumimoji="1" lang="zh-TW" altLang="en-US" sz="2400" dirty="0" smtClean="0"/>
              <a:t>反射光的</a:t>
            </a:r>
            <a:r>
              <a:rPr kumimoji="1" lang="zh-TW" altLang="en-US" sz="2400" dirty="0"/>
              <a:t>形式進入受光元件。因此一般稱此種光遮斷器為</a:t>
            </a:r>
            <a:r>
              <a:rPr kumimoji="1" lang="zh-TW" altLang="en-US" sz="2400" dirty="0">
                <a:solidFill>
                  <a:schemeClr val="accent2"/>
                </a:solidFill>
              </a:rPr>
              <a:t>反射式光遮斷器</a:t>
            </a:r>
            <a:r>
              <a:rPr kumimoji="1" lang="zh-TW" altLang="en-US" sz="2400" dirty="0"/>
              <a:t>。</a:t>
            </a:r>
          </a:p>
          <a:p>
            <a:pPr marL="0" indent="0">
              <a:buNone/>
            </a:pPr>
            <a:r>
              <a:rPr kumimoji="1" lang="zh-TW" altLang="en-US" sz="2400" dirty="0" smtClean="0"/>
              <a:t>本章節介紹的是穿透式，可以用來作為馬達轉動的定位點，或是紀錄圈數等等。</a:t>
            </a:r>
            <a:endParaRPr kumimoji="1" lang="zh-TW" altLang="en-US" sz="2400" dirty="0"/>
          </a:p>
        </p:txBody>
      </p:sp>
      <p:pic>
        <p:nvPicPr>
          <p:cNvPr id="4" name="Picture 20" descr="相關圖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2000" b="100000" l="4667" r="90000">
                        <a14:foregroundMark x1="22333" y1="62333" x2="8667" y2="70000"/>
                        <a14:foregroundMark x1="22667" y1="68333" x2="14000" y2="74000"/>
                        <a14:foregroundMark x1="27667" y1="72667" x2="17000" y2="80333"/>
                        <a14:foregroundMark x1="15000" y1="74333" x2="12333" y2="75667"/>
                        <a14:foregroundMark x1="39667" y1="46000" x2="46333" y2="60333"/>
                        <a14:foregroundMark x1="63333" y1="61667" x2="69000" y2="71000"/>
                        <a14:foregroundMark x1="44000" y1="41667" x2="51667" y2="51000"/>
                        <a14:foregroundMark x1="33667" y1="49000" x2="41667" y2="60000"/>
                        <a14:backgroundMark x1="17333" y1="59667" x2="19000" y2="59667"/>
                        <a14:backgroundMark x1="14667" y1="69667" x2="11333" y2="71667"/>
                        <a14:backgroundMark x1="20000" y1="74333" x2="15667" y2="77000"/>
                      </a14:backgroundRemoval>
                    </a14:imgEffect>
                  </a14:imgLayer>
                </a14:imgProps>
              </a:ext>
              <a:ext uri="{28A0092B-C50C-407E-A947-70E740481C1C}">
                <a14:useLocalDpi xmlns:a14="http://schemas.microsoft.com/office/drawing/2010/main" val="0"/>
              </a:ext>
            </a:extLst>
          </a:blip>
          <a:srcRect/>
          <a:stretch>
            <a:fillRect/>
          </a:stretch>
        </p:blipFill>
        <p:spPr bwMode="auto">
          <a:xfrm>
            <a:off x="3588593" y="5031622"/>
            <a:ext cx="1393312" cy="139331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5335754" y="5196463"/>
            <a:ext cx="2951653" cy="1115434"/>
          </a:xfrm>
          <a:prstGeom prst="rect">
            <a:avLst/>
          </a:prstGeom>
          <a:noFill/>
        </p:spPr>
        <p:txBody>
          <a:bodyPr wrap="square" rtlCol="0">
            <a:spAutoFit/>
          </a:bodyPr>
          <a:lstStyle/>
          <a:p>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光遮斷感測器</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	</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  擴充板</a:t>
            </a:r>
            <a:endPar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endParaRPr>
          </a:p>
          <a:p>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VCC</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電源</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5V</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	</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-&gt;</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 </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5V</a:t>
            </a:r>
          </a:p>
          <a:p>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OUT</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：輸出	</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-&gt; </a:t>
            </a:r>
            <a:r>
              <a:rPr lang="en-US" altLang="zh-TW" sz="1662" dirty="0" smtClean="0">
                <a:solidFill>
                  <a:schemeClr val="accent2"/>
                </a:solidFill>
                <a:latin typeface="微軟正黑體" panose="020B0604030504040204" pitchFamily="34" charset="-120"/>
                <a:ea typeface="微軟正黑體" panose="020B0604030504040204" pitchFamily="34" charset="-120"/>
                <a:cs typeface="LiHei Pro Medium" charset="-120"/>
              </a:rPr>
              <a:t>pin3</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
            </a:r>
            <a:b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b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GND</a:t>
            </a:r>
            <a:r>
              <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rPr>
              <a:t>：接地端	</a:t>
            </a:r>
            <a:r>
              <a:rPr lang="en-US" altLang="zh-TW" sz="1662" dirty="0">
                <a:solidFill>
                  <a:schemeClr val="accent2"/>
                </a:solidFill>
                <a:latin typeface="微軟正黑體" panose="020B0604030504040204" pitchFamily="34" charset="-120"/>
                <a:ea typeface="微軟正黑體" panose="020B0604030504040204" pitchFamily="34" charset="-120"/>
                <a:cs typeface="LiHei Pro Medium" charset="-120"/>
              </a:rPr>
              <a:t>-&gt; GND</a:t>
            </a:r>
            <a:endParaRPr lang="zh-TW" altLang="en-US" sz="1662" dirty="0">
              <a:solidFill>
                <a:schemeClr val="accent2"/>
              </a:solidFill>
              <a:latin typeface="微軟正黑體" panose="020B0604030504040204" pitchFamily="34" charset="-120"/>
              <a:ea typeface="微軟正黑體" panose="020B0604030504040204" pitchFamily="34" charset="-120"/>
              <a:cs typeface="LiHei Pro Medium" charset="-120"/>
            </a:endParaRPr>
          </a:p>
        </p:txBody>
      </p:sp>
    </p:spTree>
    <p:extLst>
      <p:ext uri="{BB962C8B-B14F-4D97-AF65-F5344CB8AC3E}">
        <p14:creationId xmlns:p14="http://schemas.microsoft.com/office/powerpoint/2010/main" val="4225817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感</a:t>
            </a:r>
            <a:r>
              <a:rPr kumimoji="1" lang="zh-TW" altLang="en-US" dirty="0" smtClean="0"/>
              <a:t>測程式碼</a:t>
            </a:r>
            <a:r>
              <a:rPr kumimoji="1" lang="zh-TW" altLang="en-US" dirty="0"/>
              <a:t>：</a:t>
            </a:r>
          </a:p>
          <a:p>
            <a:pPr marL="0" indent="0">
              <a:buNone/>
            </a:pPr>
            <a:endParaRPr kumimoji="1" lang="zh-TW" altLang="en-US" dirty="0"/>
          </a:p>
        </p:txBody>
      </p:sp>
      <p:sp>
        <p:nvSpPr>
          <p:cNvPr id="3" name="標題 2"/>
          <p:cNvSpPr>
            <a:spLocks noGrp="1"/>
          </p:cNvSpPr>
          <p:nvPr>
            <p:ph type="title"/>
          </p:nvPr>
        </p:nvSpPr>
        <p:spPr/>
        <p:txBody>
          <a:bodyPr/>
          <a:lstStyle/>
          <a:p>
            <a:r>
              <a:rPr kumimoji="1" lang="zh-TW" altLang="en-US" dirty="0"/>
              <a:t>光遮斷感測器</a:t>
            </a:r>
          </a:p>
        </p:txBody>
      </p:sp>
      <p:sp>
        <p:nvSpPr>
          <p:cNvPr id="5" name="矩形 4"/>
          <p:cNvSpPr/>
          <p:nvPr/>
        </p:nvSpPr>
        <p:spPr>
          <a:xfrm>
            <a:off x="1077309" y="1510466"/>
            <a:ext cx="6469117" cy="4524315"/>
          </a:xfrm>
          <a:prstGeom prst="rect">
            <a:avLst/>
          </a:prstGeom>
        </p:spPr>
        <p:txBody>
          <a:bodyPr wrap="square">
            <a:spAutoFit/>
          </a:bodyPr>
          <a:lstStyle/>
          <a:p>
            <a:pPr indent="0"/>
            <a:r>
              <a:rPr lang="en-US" altLang="zh-TW" dirty="0" err="1" smtClean="0">
                <a:solidFill>
                  <a:srgbClr val="000000"/>
                </a:solidFill>
              </a:rPr>
              <a:t>int</a:t>
            </a:r>
            <a:r>
              <a:rPr lang="en-US" altLang="zh-TW" dirty="0" smtClean="0">
                <a:solidFill>
                  <a:srgbClr val="000000"/>
                </a:solidFill>
              </a:rPr>
              <a:t> </a:t>
            </a:r>
            <a:r>
              <a:rPr lang="en-US" altLang="zh-TW" dirty="0" err="1" smtClean="0">
                <a:solidFill>
                  <a:srgbClr val="000000"/>
                </a:solidFill>
              </a:rPr>
              <a:t>sensorpin</a:t>
            </a:r>
            <a:r>
              <a:rPr lang="en-US" altLang="zh-TW" dirty="0" smtClean="0">
                <a:solidFill>
                  <a:srgbClr val="000000"/>
                </a:solidFill>
              </a:rPr>
              <a:t> </a:t>
            </a:r>
            <a:r>
              <a:rPr lang="en-US" altLang="zh-TW" dirty="0">
                <a:solidFill>
                  <a:srgbClr val="000000"/>
                </a:solidFill>
              </a:rPr>
              <a:t>= </a:t>
            </a:r>
            <a:r>
              <a:rPr lang="en-US" altLang="zh-TW" dirty="0" smtClean="0">
                <a:solidFill>
                  <a:srgbClr val="000000"/>
                </a:solidFill>
              </a:rPr>
              <a:t>3; </a:t>
            </a:r>
            <a:r>
              <a:rPr lang="zh-TW" altLang="en-US" dirty="0" smtClean="0">
                <a:solidFill>
                  <a:srgbClr val="000000"/>
                </a:solidFill>
              </a:rPr>
              <a:t>         </a:t>
            </a:r>
            <a:r>
              <a:rPr lang="en-US" altLang="zh-TW" dirty="0">
                <a:solidFill>
                  <a:srgbClr val="000000"/>
                </a:solidFill>
              </a:rPr>
              <a:t>// </a:t>
            </a:r>
            <a:r>
              <a:rPr lang="zh-TW" altLang="en-US" dirty="0" smtClean="0">
                <a:solidFill>
                  <a:srgbClr val="000000"/>
                </a:solidFill>
              </a:rPr>
              <a:t>定義光遮斷模組</a:t>
            </a:r>
            <a:r>
              <a:rPr lang="zh-TW" altLang="zh-TW" dirty="0" smtClean="0">
                <a:solidFill>
                  <a:srgbClr val="000000"/>
                </a:solidFill>
              </a:rPr>
              <a:t>接</a:t>
            </a:r>
            <a:r>
              <a:rPr lang="zh-TW" altLang="zh-TW" dirty="0">
                <a:solidFill>
                  <a:srgbClr val="000000"/>
                </a:solidFill>
              </a:rPr>
              <a:t>的腳位 </a:t>
            </a:r>
            <a:endParaRPr lang="en-US" altLang="zh-TW" dirty="0">
              <a:solidFill>
                <a:srgbClr val="000000"/>
              </a:solidFill>
            </a:endParaRPr>
          </a:p>
          <a:p>
            <a:pPr indent="0"/>
            <a:r>
              <a:rPr lang="en-US" altLang="zh-TW" dirty="0" err="1" smtClean="0">
                <a:solidFill>
                  <a:srgbClr val="000000"/>
                </a:solidFill>
              </a:rPr>
              <a:t>Int</a:t>
            </a:r>
            <a:r>
              <a:rPr lang="en-US" altLang="zh-TW" dirty="0" smtClean="0">
                <a:solidFill>
                  <a:srgbClr val="000000"/>
                </a:solidFill>
              </a:rPr>
              <a:t> </a:t>
            </a:r>
            <a:r>
              <a:rPr lang="en-US" altLang="zh-TW" dirty="0" err="1">
                <a:solidFill>
                  <a:srgbClr val="000000"/>
                </a:solidFill>
              </a:rPr>
              <a:t>ledPin</a:t>
            </a:r>
            <a:r>
              <a:rPr lang="en-US" altLang="zh-TW" dirty="0">
                <a:solidFill>
                  <a:srgbClr val="000000"/>
                </a:solidFill>
              </a:rPr>
              <a:t> = 13; </a:t>
            </a:r>
            <a:r>
              <a:rPr lang="zh-TW" altLang="en-US" dirty="0">
                <a:solidFill>
                  <a:srgbClr val="000000"/>
                </a:solidFill>
              </a:rPr>
              <a:t>              </a:t>
            </a:r>
            <a:r>
              <a:rPr lang="en-US" altLang="zh-TW" dirty="0">
                <a:solidFill>
                  <a:srgbClr val="000000"/>
                </a:solidFill>
              </a:rPr>
              <a:t>// </a:t>
            </a:r>
            <a:r>
              <a:rPr lang="zh-TW" altLang="en-US" dirty="0" smtClean="0">
                <a:solidFill>
                  <a:srgbClr val="000000"/>
                </a:solidFill>
              </a:rPr>
              <a:t>定義</a:t>
            </a:r>
            <a:r>
              <a:rPr lang="en-US" altLang="zh-TW" dirty="0" smtClean="0">
                <a:solidFill>
                  <a:srgbClr val="000000"/>
                </a:solidFill>
              </a:rPr>
              <a:t>LED </a:t>
            </a:r>
            <a:r>
              <a:rPr lang="zh-TW" altLang="zh-TW" dirty="0">
                <a:solidFill>
                  <a:srgbClr val="000000"/>
                </a:solidFill>
              </a:rPr>
              <a:t>腳位 </a:t>
            </a:r>
            <a:endParaRPr lang="en-US" altLang="zh-TW" dirty="0">
              <a:solidFill>
                <a:srgbClr val="000000"/>
              </a:solidFill>
            </a:endParaRPr>
          </a:p>
          <a:p>
            <a:pPr indent="0"/>
            <a:r>
              <a:rPr lang="en-US" altLang="zh-TW" dirty="0" err="1" smtClean="0">
                <a:solidFill>
                  <a:srgbClr val="000000"/>
                </a:solidFill>
              </a:rPr>
              <a:t>Int</a:t>
            </a:r>
            <a:r>
              <a:rPr lang="en-US" altLang="zh-TW" dirty="0" smtClean="0">
                <a:solidFill>
                  <a:srgbClr val="000000"/>
                </a:solidFill>
              </a:rPr>
              <a:t> </a:t>
            </a:r>
            <a:r>
              <a:rPr lang="en-US" altLang="zh-TW" dirty="0" err="1" smtClean="0">
                <a:solidFill>
                  <a:srgbClr val="000000"/>
                </a:solidFill>
              </a:rPr>
              <a:t>val</a:t>
            </a:r>
            <a:r>
              <a:rPr lang="en-US" altLang="zh-TW" dirty="0" smtClean="0">
                <a:solidFill>
                  <a:srgbClr val="000000"/>
                </a:solidFill>
              </a:rPr>
              <a:t>; </a:t>
            </a:r>
            <a:r>
              <a:rPr lang="zh-TW" altLang="en-US" dirty="0" smtClean="0">
                <a:solidFill>
                  <a:srgbClr val="000000"/>
                </a:solidFill>
              </a:rPr>
              <a:t>      </a:t>
            </a:r>
            <a:r>
              <a:rPr lang="en-US" altLang="zh-TW" dirty="0">
                <a:solidFill>
                  <a:srgbClr val="000000"/>
                </a:solidFill>
              </a:rPr>
              <a:t>// </a:t>
            </a:r>
            <a:r>
              <a:rPr lang="zh-TW" altLang="en-US" dirty="0" smtClean="0">
                <a:solidFill>
                  <a:srgbClr val="000000"/>
                </a:solidFill>
              </a:rPr>
              <a:t>定義數字變量</a:t>
            </a:r>
            <a:r>
              <a:rPr lang="en-US" altLang="zh-TW" dirty="0" err="1" smtClean="0">
                <a:solidFill>
                  <a:srgbClr val="000000"/>
                </a:solidFill>
              </a:rPr>
              <a:t>val</a:t>
            </a:r>
            <a:endParaRPr lang="en-US" altLang="zh-TW" dirty="0">
              <a:solidFill>
                <a:srgbClr val="000000"/>
              </a:solidFill>
            </a:endParaRPr>
          </a:p>
          <a:p>
            <a:pPr indent="0"/>
            <a:r>
              <a:rPr lang="en-US" altLang="zh-TW" dirty="0">
                <a:solidFill>
                  <a:srgbClr val="000000"/>
                </a:solidFill>
              </a:rPr>
              <a:t>void setup() { </a:t>
            </a:r>
          </a:p>
          <a:p>
            <a:pPr indent="0"/>
            <a:r>
              <a:rPr lang="en-US" altLang="zh-TW" dirty="0" err="1" smtClean="0">
                <a:solidFill>
                  <a:srgbClr val="000000"/>
                </a:solidFill>
              </a:rPr>
              <a:t>pinMode</a:t>
            </a:r>
            <a:r>
              <a:rPr lang="en-US" altLang="zh-TW" dirty="0" smtClean="0">
                <a:solidFill>
                  <a:srgbClr val="000000"/>
                </a:solidFill>
              </a:rPr>
              <a:t>(</a:t>
            </a:r>
            <a:r>
              <a:rPr lang="en-US" altLang="zh-TW" dirty="0" err="1" smtClean="0">
                <a:solidFill>
                  <a:srgbClr val="000000"/>
                </a:solidFill>
              </a:rPr>
              <a:t>sensorpin</a:t>
            </a:r>
            <a:r>
              <a:rPr lang="en-US" altLang="zh-TW" dirty="0" smtClean="0">
                <a:solidFill>
                  <a:srgbClr val="000000"/>
                </a:solidFill>
              </a:rPr>
              <a:t>, </a:t>
            </a:r>
            <a:r>
              <a:rPr lang="en-US" altLang="zh-TW" dirty="0">
                <a:solidFill>
                  <a:srgbClr val="000000"/>
                </a:solidFill>
              </a:rPr>
              <a:t>INPUT); </a:t>
            </a:r>
          </a:p>
          <a:p>
            <a:pPr indent="0"/>
            <a:r>
              <a:rPr lang="en-US" altLang="zh-TW" dirty="0" err="1">
                <a:solidFill>
                  <a:srgbClr val="000000"/>
                </a:solidFill>
              </a:rPr>
              <a:t>pinMode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OUTPUT); </a:t>
            </a:r>
          </a:p>
          <a:p>
            <a:pPr indent="0"/>
            <a:r>
              <a:rPr lang="en-US" altLang="zh-TW" dirty="0">
                <a:solidFill>
                  <a:srgbClr val="000000"/>
                </a:solidFill>
              </a:rPr>
              <a:t>} </a:t>
            </a:r>
          </a:p>
          <a:p>
            <a:pPr indent="0"/>
            <a:r>
              <a:rPr lang="en-US" altLang="zh-TW" dirty="0">
                <a:solidFill>
                  <a:srgbClr val="000000"/>
                </a:solidFill>
              </a:rPr>
              <a:t>void loop()</a:t>
            </a:r>
          </a:p>
          <a:p>
            <a:pPr indent="0"/>
            <a:r>
              <a:rPr lang="en-US" altLang="zh-TW" dirty="0">
                <a:solidFill>
                  <a:srgbClr val="000000"/>
                </a:solidFill>
              </a:rPr>
              <a:t>{ </a:t>
            </a:r>
          </a:p>
          <a:p>
            <a:pPr indent="0"/>
            <a:r>
              <a:rPr lang="en-US" altLang="zh-TW" dirty="0" err="1" smtClean="0">
                <a:solidFill>
                  <a:srgbClr val="000000"/>
                </a:solidFill>
              </a:rPr>
              <a:t>val</a:t>
            </a:r>
            <a:r>
              <a:rPr lang="en-US" altLang="zh-TW" dirty="0" smtClean="0">
                <a:solidFill>
                  <a:srgbClr val="000000"/>
                </a:solidFill>
              </a:rPr>
              <a:t> </a:t>
            </a:r>
            <a:r>
              <a:rPr lang="en-US" altLang="zh-TW" dirty="0">
                <a:solidFill>
                  <a:srgbClr val="000000"/>
                </a:solidFill>
              </a:rPr>
              <a:t>= </a:t>
            </a:r>
            <a:r>
              <a:rPr lang="en-US" altLang="zh-TW" dirty="0" err="1" smtClean="0">
                <a:solidFill>
                  <a:srgbClr val="000000"/>
                </a:solidFill>
              </a:rPr>
              <a:t>digitalRead</a:t>
            </a:r>
            <a:r>
              <a:rPr lang="en-US" altLang="zh-TW" dirty="0" smtClean="0">
                <a:solidFill>
                  <a:srgbClr val="000000"/>
                </a:solidFill>
              </a:rPr>
              <a:t>(</a:t>
            </a:r>
            <a:r>
              <a:rPr lang="en-US" altLang="zh-TW" dirty="0" err="1" smtClean="0">
                <a:solidFill>
                  <a:srgbClr val="000000"/>
                </a:solidFill>
              </a:rPr>
              <a:t>sensorpin</a:t>
            </a:r>
            <a:r>
              <a:rPr lang="en-US" altLang="zh-TW" dirty="0" smtClean="0">
                <a:solidFill>
                  <a:srgbClr val="000000"/>
                </a:solidFill>
              </a:rPr>
              <a:t>); </a:t>
            </a:r>
            <a:r>
              <a:rPr lang="en-US" altLang="zh-TW" dirty="0">
                <a:solidFill>
                  <a:srgbClr val="000000"/>
                </a:solidFill>
              </a:rPr>
              <a:t>// </a:t>
            </a:r>
            <a:r>
              <a:rPr lang="zh-TW" altLang="zh-TW" dirty="0">
                <a:solidFill>
                  <a:srgbClr val="000000"/>
                </a:solidFill>
              </a:rPr>
              <a:t>讀取 </a:t>
            </a:r>
            <a:r>
              <a:rPr lang="zh-TW" altLang="en-US" dirty="0" smtClean="0">
                <a:solidFill>
                  <a:srgbClr val="000000"/>
                </a:solidFill>
              </a:rPr>
              <a:t>光遮</a:t>
            </a:r>
            <a:r>
              <a:rPr lang="zh-TW" altLang="en-US" dirty="0">
                <a:solidFill>
                  <a:srgbClr val="000000"/>
                </a:solidFill>
              </a:rPr>
              <a:t>斷</a:t>
            </a:r>
            <a:r>
              <a:rPr lang="en-US" altLang="zh-TW" dirty="0" smtClean="0">
                <a:solidFill>
                  <a:srgbClr val="000000"/>
                </a:solidFill>
              </a:rPr>
              <a:t> </a:t>
            </a:r>
            <a:r>
              <a:rPr lang="zh-TW" altLang="zh-TW" dirty="0">
                <a:solidFill>
                  <a:srgbClr val="000000"/>
                </a:solidFill>
              </a:rPr>
              <a:t>的狀態 </a:t>
            </a:r>
            <a:endParaRPr lang="en-US" altLang="zh-TW" dirty="0">
              <a:solidFill>
                <a:srgbClr val="000000"/>
              </a:solidFill>
            </a:endParaRPr>
          </a:p>
          <a:p>
            <a:pPr indent="0"/>
            <a:r>
              <a:rPr lang="en-US" altLang="zh-TW" dirty="0">
                <a:solidFill>
                  <a:srgbClr val="000000"/>
                </a:solidFill>
              </a:rPr>
              <a:t>if </a:t>
            </a:r>
            <a:r>
              <a:rPr lang="en-US" altLang="zh-TW" dirty="0" smtClean="0">
                <a:solidFill>
                  <a:srgbClr val="000000"/>
                </a:solidFill>
              </a:rPr>
              <a:t>(</a:t>
            </a:r>
            <a:r>
              <a:rPr lang="en-US" altLang="zh-TW" dirty="0" err="1" smtClean="0">
                <a:solidFill>
                  <a:srgbClr val="000000"/>
                </a:solidFill>
              </a:rPr>
              <a:t>val</a:t>
            </a:r>
            <a:r>
              <a:rPr lang="en-US" altLang="zh-TW" dirty="0" smtClean="0">
                <a:solidFill>
                  <a:srgbClr val="000000"/>
                </a:solidFill>
              </a:rPr>
              <a:t> </a:t>
            </a:r>
            <a:r>
              <a:rPr lang="en-US" altLang="zh-TW" dirty="0">
                <a:solidFill>
                  <a:srgbClr val="000000"/>
                </a:solidFill>
              </a:rPr>
              <a:t>== HIGH) {</a:t>
            </a:r>
            <a:r>
              <a:rPr lang="zh-TW" altLang="en-US" dirty="0">
                <a:solidFill>
                  <a:srgbClr val="000000"/>
                </a:solidFill>
              </a:rPr>
              <a:t>  </a:t>
            </a:r>
            <a:r>
              <a:rPr lang="en-US" altLang="zh-TW" dirty="0">
                <a:solidFill>
                  <a:srgbClr val="000000"/>
                </a:solidFill>
              </a:rPr>
              <a:t>// </a:t>
            </a:r>
            <a:r>
              <a:rPr lang="zh-TW" altLang="zh-TW" dirty="0">
                <a:solidFill>
                  <a:srgbClr val="000000"/>
                </a:solidFill>
              </a:rPr>
              <a:t>判斷 </a:t>
            </a:r>
            <a:r>
              <a:rPr lang="zh-TW" altLang="en-US" dirty="0" smtClean="0">
                <a:solidFill>
                  <a:srgbClr val="000000"/>
                </a:solidFill>
              </a:rPr>
              <a:t>光遮</a:t>
            </a:r>
            <a:r>
              <a:rPr lang="zh-TW" altLang="en-US" dirty="0">
                <a:solidFill>
                  <a:srgbClr val="000000"/>
                </a:solidFill>
              </a:rPr>
              <a:t>斷</a:t>
            </a:r>
            <a:r>
              <a:rPr lang="en-US" altLang="zh-TW" dirty="0" smtClean="0">
                <a:solidFill>
                  <a:srgbClr val="000000"/>
                </a:solidFill>
              </a:rPr>
              <a:t> </a:t>
            </a:r>
            <a:r>
              <a:rPr lang="zh-TW" altLang="zh-TW" dirty="0">
                <a:solidFill>
                  <a:srgbClr val="000000"/>
                </a:solidFill>
              </a:rPr>
              <a:t>的狀態 </a:t>
            </a:r>
            <a:endParaRPr lang="en-US" altLang="zh-TW" dirty="0">
              <a:solidFill>
                <a:srgbClr val="000000"/>
              </a:solidFill>
            </a:endParaRPr>
          </a:p>
          <a:p>
            <a:pPr indent="0"/>
            <a:r>
              <a:rPr lang="en-US" altLang="zh-TW" dirty="0" err="1">
                <a:solidFill>
                  <a:srgbClr val="000000"/>
                </a:solidFill>
              </a:rPr>
              <a:t>digitalWrite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HIGH); // </a:t>
            </a:r>
            <a:r>
              <a:rPr lang="zh-TW" altLang="zh-TW" dirty="0" smtClean="0">
                <a:solidFill>
                  <a:srgbClr val="000000"/>
                </a:solidFill>
              </a:rPr>
              <a:t>有</a:t>
            </a:r>
            <a:r>
              <a:rPr lang="zh-TW" altLang="en-US" dirty="0" smtClean="0">
                <a:solidFill>
                  <a:srgbClr val="000000"/>
                </a:solidFill>
              </a:rPr>
              <a:t>被遮斷就亮</a:t>
            </a:r>
            <a:r>
              <a:rPr lang="zh-TW" altLang="zh-TW" dirty="0" smtClean="0">
                <a:solidFill>
                  <a:srgbClr val="000000"/>
                </a:solidFill>
              </a:rPr>
              <a:t>燈 </a:t>
            </a:r>
            <a:endParaRPr lang="en-US" altLang="zh-TW" dirty="0">
              <a:solidFill>
                <a:srgbClr val="000000"/>
              </a:solidFill>
            </a:endParaRPr>
          </a:p>
          <a:p>
            <a:pPr indent="0"/>
            <a:r>
              <a:rPr lang="en-US" altLang="zh-TW" dirty="0">
                <a:solidFill>
                  <a:srgbClr val="000000"/>
                </a:solidFill>
              </a:rPr>
              <a:t>}</a:t>
            </a:r>
          </a:p>
          <a:p>
            <a:pPr indent="0"/>
            <a:r>
              <a:rPr lang="en-US" altLang="zh-TW" dirty="0">
                <a:solidFill>
                  <a:srgbClr val="000000"/>
                </a:solidFill>
              </a:rPr>
              <a:t> else {</a:t>
            </a:r>
          </a:p>
          <a:p>
            <a:pPr indent="0"/>
            <a:r>
              <a:rPr lang="en-US" altLang="zh-TW" dirty="0">
                <a:solidFill>
                  <a:srgbClr val="000000"/>
                </a:solidFill>
              </a:rPr>
              <a:t> </a:t>
            </a:r>
            <a:r>
              <a:rPr lang="en-US" altLang="zh-TW" dirty="0" err="1">
                <a:solidFill>
                  <a:srgbClr val="000000"/>
                </a:solidFill>
              </a:rPr>
              <a:t>digitalWrite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LOW); // </a:t>
            </a:r>
            <a:r>
              <a:rPr lang="zh-TW" altLang="zh-TW" dirty="0" smtClean="0">
                <a:solidFill>
                  <a:srgbClr val="000000"/>
                </a:solidFill>
              </a:rPr>
              <a:t>沒</a:t>
            </a:r>
            <a:r>
              <a:rPr lang="zh-TW" altLang="en-US" dirty="0" smtClean="0">
                <a:solidFill>
                  <a:srgbClr val="000000"/>
                </a:solidFill>
              </a:rPr>
              <a:t>遮斷就不亮燈</a:t>
            </a:r>
            <a:r>
              <a:rPr lang="zh-TW" altLang="zh-TW" dirty="0" smtClean="0">
                <a:solidFill>
                  <a:srgbClr val="000000"/>
                </a:solidFill>
              </a:rPr>
              <a:t> </a:t>
            </a:r>
            <a:endParaRPr lang="en-US" altLang="zh-TW" dirty="0">
              <a:solidFill>
                <a:srgbClr val="000000"/>
              </a:solidFill>
            </a:endParaRPr>
          </a:p>
          <a:p>
            <a:pPr indent="0"/>
            <a:r>
              <a:rPr lang="en-US" altLang="zh-TW" dirty="0">
                <a:solidFill>
                  <a:srgbClr val="000000"/>
                </a:solidFill>
              </a:rPr>
              <a:t>} }</a:t>
            </a:r>
            <a:r>
              <a:rPr lang="en-US" altLang="zh-TW" dirty="0"/>
              <a:t> </a:t>
            </a:r>
            <a:endParaRPr lang="en-US" altLang="zh-TW" dirty="0"/>
          </a:p>
        </p:txBody>
      </p:sp>
    </p:spTree>
    <p:extLst>
      <p:ext uri="{BB962C8B-B14F-4D97-AF65-F5344CB8AC3E}">
        <p14:creationId xmlns:p14="http://schemas.microsoft.com/office/powerpoint/2010/main" val="3444794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光照感</a:t>
            </a:r>
            <a:r>
              <a:rPr kumimoji="1" lang="zh-TW" altLang="en-US" dirty="0" smtClean="0"/>
              <a:t>測器</a:t>
            </a:r>
            <a:endParaRPr kumimoji="1" lang="zh-TW" altLang="en-US" dirty="0"/>
          </a:p>
        </p:txBody>
      </p:sp>
      <p:sp>
        <p:nvSpPr>
          <p:cNvPr id="3" name="內容版面配置區 2"/>
          <p:cNvSpPr>
            <a:spLocks noGrp="1"/>
          </p:cNvSpPr>
          <p:nvPr>
            <p:ph idx="1"/>
          </p:nvPr>
        </p:nvSpPr>
        <p:spPr/>
        <p:txBody>
          <a:bodyPr/>
          <a:lstStyle/>
          <a:p>
            <a:r>
              <a:rPr kumimoji="1" lang="zh-TW" altLang="en-US" dirty="0"/>
              <a:t>光照感測器使用光敏電阻，簡稱光電阻，又名光導管。它的電阻和光線的強弱有直接關係。它的反應成分是一種叫做硫化鎘</a:t>
            </a:r>
            <a:r>
              <a:rPr kumimoji="1" lang="en-US" altLang="zh-TW" dirty="0"/>
              <a:t>(</a:t>
            </a:r>
            <a:r>
              <a:rPr kumimoji="1" lang="en-US" altLang="zh-TW" dirty="0" err="1"/>
              <a:t>CdS</a:t>
            </a:r>
            <a:r>
              <a:rPr kumimoji="1" lang="en-US" altLang="zh-TW" dirty="0"/>
              <a:t>)</a:t>
            </a:r>
            <a:r>
              <a:rPr kumimoji="1" lang="zh-TW" altLang="en-US" dirty="0"/>
              <a:t>的化合物。這個化合物根據照射到它的集光面的光線亮度來改變電阻值。亮光會使兩端的電阻值較低，而較暗的光會使兩端電阻值較高。植物的生長跟光照度息息相關，可以透過光照感測器，在光源不足時開啟照明，過高時蓋上遮光罩等相關應用</a:t>
            </a:r>
            <a:r>
              <a:rPr kumimoji="1" lang="zh-TW" altLang="en-US" dirty="0" smtClean="0"/>
              <a:t>。</a:t>
            </a:r>
            <a:endParaRPr kumimoji="1" lang="zh-TW" altLang="en-US" dirty="0"/>
          </a:p>
        </p:txBody>
      </p:sp>
      <p:sp>
        <p:nvSpPr>
          <p:cNvPr id="5" name="文字方塊 4"/>
          <p:cNvSpPr txBox="1"/>
          <p:nvPr/>
        </p:nvSpPr>
        <p:spPr>
          <a:xfrm>
            <a:off x="5414986" y="4944241"/>
            <a:ext cx="2951653" cy="1115434"/>
          </a:xfrm>
          <a:prstGeom prst="rect">
            <a:avLst/>
          </a:prstGeom>
          <a:noFill/>
        </p:spPr>
        <p:txBody>
          <a:bodyPr wrap="square" rtlCol="0">
            <a:spAutoFit/>
          </a:bodyPr>
          <a:lstStyle/>
          <a:p>
            <a:r>
              <a:rPr lang="zh-TW" altLang="en-US" sz="1662" dirty="0">
                <a:solidFill>
                  <a:schemeClr val="accent2"/>
                </a:solidFill>
                <a:latin typeface="+mn-ea"/>
                <a:cs typeface="LiHei Pro Medium" charset="-120"/>
              </a:rPr>
              <a:t>光照感測器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G</a:t>
            </a:r>
            <a:r>
              <a:rPr lang="en-US" altLang="zh-TW" sz="1662" dirty="0" smtClean="0">
                <a:solidFill>
                  <a:schemeClr val="accent2"/>
                </a:solidFill>
                <a:latin typeface="+mn-ea"/>
                <a:cs typeface="LiHei Pro Medium" charset="-120"/>
              </a:rPr>
              <a:t>ND</a:t>
            </a:r>
            <a:r>
              <a:rPr lang="zh-TW" altLang="en-US" sz="1662" dirty="0" smtClean="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en-US" altLang="zh-TW" sz="1662" dirty="0" smtClean="0">
                <a:solidFill>
                  <a:schemeClr val="accent2"/>
                </a:solidFill>
                <a:latin typeface="+mn-ea"/>
                <a:cs typeface="LiHei Pro Medium" charset="-120"/>
              </a:rPr>
              <a:t>VCC</a:t>
            </a:r>
            <a:r>
              <a:rPr lang="zh-TW" altLang="en-US" sz="1662" dirty="0" smtClean="0">
                <a:solidFill>
                  <a:schemeClr val="accent2"/>
                </a:solidFill>
                <a:latin typeface="+mn-ea"/>
                <a:cs typeface="LiHei Pro Medium" charset="-120"/>
              </a:rPr>
              <a:t>：</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smtClean="0">
                <a:solidFill>
                  <a:schemeClr val="accent2"/>
                </a:solidFill>
                <a:latin typeface="+mn-ea"/>
                <a:cs typeface="LiHei Pro Medium" charset="-120"/>
              </a:rPr>
              <a:t>DO</a:t>
            </a:r>
            <a:r>
              <a:rPr lang="zh-TW" altLang="en-US" sz="1662" dirty="0" smtClean="0">
                <a:solidFill>
                  <a:schemeClr val="accent2"/>
                </a:solidFill>
                <a:latin typeface="+mn-ea"/>
                <a:cs typeface="LiHei Pro Medium" charset="-120"/>
              </a:rPr>
              <a:t>：</a:t>
            </a:r>
            <a:r>
              <a:rPr lang="zh-TW" altLang="en-US" sz="1662" dirty="0">
                <a:solidFill>
                  <a:schemeClr val="accent2"/>
                </a:solidFill>
                <a:latin typeface="+mn-ea"/>
                <a:cs typeface="LiHei Pro Medium" charset="-120"/>
              </a:rPr>
              <a:t>數位輸出	</a:t>
            </a:r>
            <a:r>
              <a:rPr lang="en-US" altLang="zh-TW" sz="1662" dirty="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pic>
        <p:nvPicPr>
          <p:cNvPr id="1026" name="Picture 2" descr="ãåææ¨¡çµ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 b="98333" l="0" r="99667"/>
                    </a14:imgEffect>
                  </a14:imgLayer>
                </a14:imgProps>
              </a:ext>
              <a:ext uri="{28A0092B-C50C-407E-A947-70E740481C1C}">
                <a14:useLocalDpi xmlns:a14="http://schemas.microsoft.com/office/drawing/2010/main" val="0"/>
              </a:ext>
            </a:extLst>
          </a:blip>
          <a:srcRect/>
          <a:stretch>
            <a:fillRect/>
          </a:stretch>
        </p:blipFill>
        <p:spPr bwMode="auto">
          <a:xfrm>
            <a:off x="2777359" y="4750676"/>
            <a:ext cx="1794642" cy="17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81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感測</a:t>
            </a:r>
            <a:r>
              <a:rPr kumimoji="1" lang="zh-TW" altLang="en-US" dirty="0" smtClean="0"/>
              <a:t>程式碼</a:t>
            </a:r>
            <a:r>
              <a:rPr kumimoji="1" lang="zh-TW" altLang="en-US" dirty="0" smtClean="0"/>
              <a:t>：</a:t>
            </a:r>
          </a:p>
        </p:txBody>
      </p:sp>
      <p:sp>
        <p:nvSpPr>
          <p:cNvPr id="3" name="標題 2"/>
          <p:cNvSpPr>
            <a:spLocks noGrp="1"/>
          </p:cNvSpPr>
          <p:nvPr>
            <p:ph type="title"/>
          </p:nvPr>
        </p:nvSpPr>
        <p:spPr/>
        <p:txBody>
          <a:bodyPr/>
          <a:lstStyle/>
          <a:p>
            <a:r>
              <a:rPr kumimoji="1" lang="zh-TW" altLang="en-US" dirty="0"/>
              <a:t>光照感測器</a:t>
            </a:r>
          </a:p>
        </p:txBody>
      </p:sp>
      <p:sp>
        <p:nvSpPr>
          <p:cNvPr id="4" name="矩形 3"/>
          <p:cNvSpPr/>
          <p:nvPr/>
        </p:nvSpPr>
        <p:spPr>
          <a:xfrm>
            <a:off x="1087820" y="2057170"/>
            <a:ext cx="6300952" cy="3139321"/>
          </a:xfrm>
          <a:prstGeom prst="rect">
            <a:avLst/>
          </a:prstGeom>
        </p:spPr>
        <p:txBody>
          <a:bodyPr wrap="square">
            <a:spAutoFit/>
          </a:bodyPr>
          <a:lstStyle/>
          <a:p>
            <a:r>
              <a:rPr lang="en-US" altLang="zh-TW" dirty="0"/>
              <a:t> </a:t>
            </a:r>
            <a:r>
              <a:rPr lang="en-US" altLang="zh-TW" dirty="0" err="1"/>
              <a:t>int</a:t>
            </a:r>
            <a:r>
              <a:rPr lang="en-US" altLang="zh-TW" dirty="0"/>
              <a:t> </a:t>
            </a:r>
            <a:r>
              <a:rPr lang="en-US" altLang="zh-TW" dirty="0" err="1"/>
              <a:t>potPin</a:t>
            </a:r>
            <a:r>
              <a:rPr lang="en-US" altLang="zh-TW" dirty="0"/>
              <a:t> = </a:t>
            </a:r>
            <a:r>
              <a:rPr lang="en-US" altLang="zh-TW" dirty="0" smtClean="0"/>
              <a:t>A0;    </a:t>
            </a:r>
            <a:r>
              <a:rPr lang="en-US" altLang="zh-TW" dirty="0"/>
              <a:t>//</a:t>
            </a:r>
            <a:r>
              <a:rPr lang="zh-TW" altLang="en-US" dirty="0"/>
              <a:t>設定讀入的腳位</a:t>
            </a:r>
          </a:p>
          <a:p>
            <a:r>
              <a:rPr lang="zh-TW" altLang="en-US" dirty="0"/>
              <a:t> </a:t>
            </a:r>
            <a:r>
              <a:rPr lang="en-US" altLang="zh-TW" dirty="0" err="1"/>
              <a:t>int</a:t>
            </a:r>
            <a:r>
              <a:rPr lang="en-US" altLang="zh-TW" dirty="0"/>
              <a:t> </a:t>
            </a:r>
            <a:r>
              <a:rPr lang="en-US" altLang="zh-TW" dirty="0" err="1"/>
              <a:t>val</a:t>
            </a:r>
            <a:r>
              <a:rPr lang="en-US" altLang="zh-TW" dirty="0"/>
              <a:t> = 0;       </a:t>
            </a:r>
          </a:p>
          <a:p>
            <a:endParaRPr lang="en-US" altLang="zh-TW" dirty="0"/>
          </a:p>
          <a:p>
            <a:r>
              <a:rPr lang="en-US" altLang="zh-TW" dirty="0"/>
              <a:t>void setup() {</a:t>
            </a:r>
          </a:p>
          <a:p>
            <a:r>
              <a:rPr lang="en-US" altLang="zh-TW" dirty="0"/>
              <a:t>  </a:t>
            </a:r>
            <a:r>
              <a:rPr lang="en-US" altLang="zh-TW" dirty="0" err="1"/>
              <a:t>Serial.begin</a:t>
            </a:r>
            <a:r>
              <a:rPr lang="en-US" altLang="zh-TW" dirty="0"/>
              <a:t>(9600);</a:t>
            </a:r>
          </a:p>
          <a:p>
            <a:r>
              <a:rPr lang="en-US" altLang="zh-TW" dirty="0"/>
              <a:t>} </a:t>
            </a:r>
          </a:p>
          <a:p>
            <a:endParaRPr lang="en-US" altLang="zh-TW" dirty="0"/>
          </a:p>
          <a:p>
            <a:r>
              <a:rPr lang="en-US" altLang="zh-TW" dirty="0"/>
              <a:t>void loop() {</a:t>
            </a:r>
          </a:p>
          <a:p>
            <a:r>
              <a:rPr lang="en-US" altLang="zh-TW" dirty="0"/>
              <a:t>  </a:t>
            </a:r>
            <a:r>
              <a:rPr lang="en-US" altLang="zh-TW" dirty="0" err="1"/>
              <a:t>val</a:t>
            </a:r>
            <a:r>
              <a:rPr lang="en-US" altLang="zh-TW" dirty="0"/>
              <a:t> = </a:t>
            </a:r>
            <a:r>
              <a:rPr lang="en-US" altLang="zh-TW" dirty="0" err="1"/>
              <a:t>analogRead</a:t>
            </a:r>
            <a:r>
              <a:rPr lang="en-US" altLang="zh-TW" dirty="0"/>
              <a:t>(</a:t>
            </a:r>
            <a:r>
              <a:rPr lang="en-US" altLang="zh-TW" dirty="0" err="1"/>
              <a:t>potPin</a:t>
            </a:r>
            <a:r>
              <a:rPr lang="en-US" altLang="zh-TW" dirty="0"/>
              <a:t>);   </a:t>
            </a:r>
          </a:p>
          <a:p>
            <a:r>
              <a:rPr lang="en-US" altLang="zh-TW" dirty="0"/>
              <a:t>  </a:t>
            </a:r>
            <a:r>
              <a:rPr lang="en-US" altLang="zh-TW" dirty="0" err="1"/>
              <a:t>Serial.print</a:t>
            </a:r>
            <a:r>
              <a:rPr lang="en-US" altLang="zh-TW" dirty="0"/>
              <a:t>(</a:t>
            </a:r>
            <a:r>
              <a:rPr lang="en-US" altLang="zh-TW" dirty="0" err="1"/>
              <a:t>val</a:t>
            </a:r>
            <a:r>
              <a:rPr lang="en-US" altLang="zh-TW" dirty="0"/>
              <a:t>);    //</a:t>
            </a:r>
            <a:r>
              <a:rPr lang="zh-TW" altLang="en-US" dirty="0"/>
              <a:t>將讀取的數值顯示在</a:t>
            </a:r>
            <a:r>
              <a:rPr lang="en-US" altLang="zh-TW" dirty="0" err="1"/>
              <a:t>serialmonitor</a:t>
            </a:r>
            <a:endParaRPr lang="en-US" altLang="zh-TW" dirty="0"/>
          </a:p>
          <a:p>
            <a:r>
              <a:rPr lang="en-US" altLang="zh-TW" dirty="0"/>
              <a:t>}</a:t>
            </a:r>
            <a:endParaRPr lang="zh-TW" altLang="en-US" dirty="0"/>
          </a:p>
        </p:txBody>
      </p:sp>
    </p:spTree>
    <p:extLst>
      <p:ext uri="{BB962C8B-B14F-4D97-AF65-F5344CB8AC3E}">
        <p14:creationId xmlns:p14="http://schemas.microsoft.com/office/powerpoint/2010/main" val="3754184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溫</a:t>
            </a:r>
            <a:r>
              <a:rPr kumimoji="1" lang="zh-TW" altLang="en-US" dirty="0"/>
              <a:t>溼度</a:t>
            </a:r>
            <a:r>
              <a:rPr kumimoji="1" lang="zh-TW" altLang="en-US" dirty="0" smtClean="0"/>
              <a:t>感</a:t>
            </a:r>
            <a:r>
              <a:rPr kumimoji="1" lang="zh-TW" altLang="en-US" dirty="0" smtClean="0"/>
              <a:t>測器</a:t>
            </a:r>
            <a:endParaRPr kumimoji="1" lang="zh-TW" altLang="en-US" dirty="0"/>
          </a:p>
        </p:txBody>
      </p:sp>
      <p:sp>
        <p:nvSpPr>
          <p:cNvPr id="3" name="內容版面配置區 2"/>
          <p:cNvSpPr>
            <a:spLocks noGrp="1"/>
          </p:cNvSpPr>
          <p:nvPr>
            <p:ph idx="1"/>
          </p:nvPr>
        </p:nvSpPr>
        <p:spPr/>
        <p:txBody>
          <a:bodyPr/>
          <a:lstStyle/>
          <a:p>
            <a:r>
              <a:rPr lang="en-US" altLang="zh-TW" sz="2800" dirty="0"/>
              <a:t>DHT-11 </a:t>
            </a:r>
            <a:r>
              <a:rPr lang="zh-TW" altLang="en-US" sz="2800" dirty="0"/>
              <a:t>是一個結合濕度計和測溫元件量測週遭空氣環境，並與一個高性能</a:t>
            </a:r>
            <a:r>
              <a:rPr lang="en-US" altLang="zh-TW" sz="2800" dirty="0"/>
              <a:t>8</a:t>
            </a:r>
            <a:r>
              <a:rPr lang="zh-TW" altLang="en-US" sz="2800" dirty="0"/>
              <a:t>位元單晶片相連接，將所量測到的溫、濕度資料拆解成為數位訊號，再由 </a:t>
            </a:r>
            <a:r>
              <a:rPr lang="en-US" altLang="zh-TW" sz="2800" dirty="0"/>
              <a:t>Data pin</a:t>
            </a:r>
            <a:r>
              <a:rPr lang="zh-TW" altLang="en-US" sz="2800" dirty="0"/>
              <a:t>腳將資料送出。使用上很簡單，但是抓取資料時必須要特別注意時間的掌控，而且每筆資料的抓取時間間隔要</a:t>
            </a:r>
            <a:r>
              <a:rPr lang="en-US" altLang="zh-TW" sz="2800" dirty="0"/>
              <a:t>1~2</a:t>
            </a:r>
            <a:r>
              <a:rPr lang="zh-TW" altLang="en-US" sz="2800" dirty="0"/>
              <a:t>秒鐘，不能太快。</a:t>
            </a:r>
            <a:endParaRPr lang="zh-TW" altLang="en-US" sz="2800" dirty="0"/>
          </a:p>
        </p:txBody>
      </p:sp>
      <p:sp>
        <p:nvSpPr>
          <p:cNvPr id="5" name="文字方塊 4"/>
          <p:cNvSpPr txBox="1"/>
          <p:nvPr/>
        </p:nvSpPr>
        <p:spPr>
          <a:xfrm>
            <a:off x="5414986" y="4944241"/>
            <a:ext cx="2951653" cy="1115434"/>
          </a:xfrm>
          <a:prstGeom prst="rect">
            <a:avLst/>
          </a:prstGeom>
          <a:noFill/>
        </p:spPr>
        <p:txBody>
          <a:bodyPr wrap="square" rtlCol="0">
            <a:spAutoFit/>
          </a:bodyPr>
          <a:lstStyle/>
          <a:p>
            <a:r>
              <a:rPr lang="zh-TW" altLang="en-US" sz="1662" dirty="0" smtClean="0">
                <a:solidFill>
                  <a:schemeClr val="accent2"/>
                </a:solidFill>
                <a:latin typeface="+mn-ea"/>
                <a:cs typeface="LiHei Pro Medium" charset="-120"/>
              </a:rPr>
              <a:t>溫</a:t>
            </a:r>
            <a:r>
              <a:rPr lang="zh-TW" altLang="en-US" sz="1662" dirty="0">
                <a:solidFill>
                  <a:schemeClr val="accent2"/>
                </a:solidFill>
                <a:latin typeface="+mn-ea"/>
                <a:cs typeface="LiHei Pro Medium" charset="-120"/>
              </a:rPr>
              <a:t>溼度</a:t>
            </a:r>
            <a:r>
              <a:rPr lang="zh-TW" altLang="en-US" sz="1662" dirty="0" smtClean="0">
                <a:solidFill>
                  <a:schemeClr val="accent2"/>
                </a:solidFill>
                <a:latin typeface="+mn-ea"/>
                <a:cs typeface="LiHei Pro Medium" charset="-120"/>
              </a:rPr>
              <a:t>感</a:t>
            </a:r>
            <a:r>
              <a:rPr lang="zh-TW" altLang="en-US" sz="1662" dirty="0">
                <a:solidFill>
                  <a:schemeClr val="accent2"/>
                </a:solidFill>
                <a:latin typeface="+mn-ea"/>
                <a:cs typeface="LiHei Pro Medium" charset="-120"/>
              </a:rPr>
              <a:t>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3.3V</a:t>
            </a:r>
            <a:endParaRPr lang="en-US" altLang="zh-TW"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Out</a:t>
            </a:r>
            <a:r>
              <a:rPr lang="zh-TW" altLang="en-US" sz="1662" dirty="0" smtClean="0">
                <a:solidFill>
                  <a:schemeClr val="accent2"/>
                </a:solidFill>
                <a:latin typeface="+mn-ea"/>
                <a:cs typeface="LiHei Pro Medium" charset="-120"/>
              </a:rPr>
              <a:t>：類比輸出</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pic>
        <p:nvPicPr>
          <p:cNvPr id="2050" name="Picture 2" descr="ãæº«æº¼åº¦ææ¸¬å¨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4667" l="0" r="99000">
                        <a14:foregroundMark x1="6667" y1="66500" x2="21000" y2="58333"/>
                        <a14:foregroundMark x1="21000" y1="58167" x2="21000" y2="58167"/>
                        <a14:foregroundMark x1="11000" y1="71667" x2="19667" y2="66500"/>
                        <a14:foregroundMark x1="15500" y1="78333" x2="31167" y2="67833"/>
                        <a14:foregroundMark x1="28333" y1="74000" x2="36000" y2="81500"/>
                        <a14:foregroundMark x1="40500" y1="80500" x2="91667" y2="43667"/>
                        <a14:foregroundMark x1="40500" y1="42167" x2="60167" y2="61833"/>
                        <a14:foregroundMark x1="41333" y1="46500" x2="58500" y2="63333"/>
                        <a14:foregroundMark x1="46167" y1="52833" x2="57333" y2="64333"/>
                      </a14:backgroundRemoval>
                    </a14:imgEffect>
                  </a14:imgLayer>
                </a14:imgProps>
              </a:ext>
              <a:ext uri="{28A0092B-C50C-407E-A947-70E740481C1C}">
                <a14:useLocalDpi xmlns:a14="http://schemas.microsoft.com/office/drawing/2010/main" val="0"/>
              </a:ext>
            </a:extLst>
          </a:blip>
          <a:srcRect/>
          <a:stretch>
            <a:fillRect/>
          </a:stretch>
        </p:blipFill>
        <p:spPr bwMode="auto">
          <a:xfrm>
            <a:off x="2179952" y="4476896"/>
            <a:ext cx="1929594" cy="192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29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28651" y="792455"/>
            <a:ext cx="7886700" cy="5068599"/>
          </a:xfrm>
        </p:spPr>
        <p:txBody>
          <a:bodyPr/>
          <a:lstStyle/>
          <a:p>
            <a:r>
              <a:rPr kumimoji="1" lang="zh-TW" altLang="en-US" dirty="0" smtClean="0"/>
              <a:t>匯入函式庫：</a:t>
            </a:r>
            <a:endParaRPr kumimoji="1" lang="zh-TW" altLang="en-US" dirty="0" smtClean="0"/>
          </a:p>
        </p:txBody>
      </p:sp>
      <p:sp>
        <p:nvSpPr>
          <p:cNvPr id="5" name="內容版面配置區 2"/>
          <p:cNvSpPr txBox="1">
            <a:spLocks/>
          </p:cNvSpPr>
          <p:nvPr/>
        </p:nvSpPr>
        <p:spPr>
          <a:xfrm>
            <a:off x="341436" y="1445054"/>
            <a:ext cx="8647611" cy="634020"/>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r>
              <a:rPr lang="zh-TW" altLang="en-US" sz="1600" dirty="0" smtClean="0"/>
              <a:t>首先到 </a:t>
            </a:r>
            <a:r>
              <a:rPr lang="en-US" altLang="zh-TW" sz="1600" dirty="0" smtClean="0">
                <a:hlinkClick r:id="rId2"/>
              </a:rPr>
              <a:t>https://drive.google.com/file/d/0B5Ou0bt1Te8SenVCbnluTUlhZkE/view?usp=sharing</a:t>
            </a:r>
            <a:endParaRPr lang="en-US" altLang="zh-TW" sz="1600" dirty="0" smtClean="0"/>
          </a:p>
          <a:p>
            <a:r>
              <a:rPr lang="zh-TW" altLang="en-US" sz="1600" dirty="0" smtClean="0"/>
              <a:t>下載</a:t>
            </a:r>
            <a:r>
              <a:rPr lang="en-US" altLang="zh-TW" sz="1600" dirty="0" err="1" smtClean="0"/>
              <a:t>DHT.h</a:t>
            </a:r>
            <a:r>
              <a:rPr lang="zh-TW" altLang="en-US" sz="1600" dirty="0" smtClean="0"/>
              <a:t>的資料，把他新增到</a:t>
            </a:r>
            <a:r>
              <a:rPr lang="en-US" altLang="zh-TW" sz="1600" dirty="0" smtClean="0"/>
              <a:t>Arduino</a:t>
            </a:r>
            <a:r>
              <a:rPr lang="zh-TW" altLang="en-US" sz="1600" dirty="0" smtClean="0"/>
              <a:t>程式資料夾裡的</a:t>
            </a:r>
            <a:r>
              <a:rPr lang="en-US" altLang="zh-TW" sz="1600" dirty="0" smtClean="0"/>
              <a:t>libraries</a:t>
            </a:r>
            <a:r>
              <a:rPr lang="zh-TW" altLang="en-US" sz="1600" dirty="0" smtClean="0"/>
              <a:t>裡。</a:t>
            </a:r>
            <a:endParaRPr lang="zh-TW" altLang="en-US" sz="1600" dirty="0"/>
          </a:p>
        </p:txBody>
      </p:sp>
      <p:pic>
        <p:nvPicPr>
          <p:cNvPr id="3074" name="Picture 2" descr="ãå¯å¥å½å¼åº«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770" y="2477731"/>
            <a:ext cx="3298461" cy="403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0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28651" y="792455"/>
            <a:ext cx="7886700" cy="5068599"/>
          </a:xfrm>
        </p:spPr>
        <p:txBody>
          <a:bodyPr/>
          <a:lstStyle/>
          <a:p>
            <a:r>
              <a:rPr kumimoji="1" lang="zh-TW" altLang="en-US" dirty="0" smtClean="0"/>
              <a:t>感</a:t>
            </a:r>
            <a:r>
              <a:rPr kumimoji="1" lang="zh-TW" altLang="en-US" dirty="0"/>
              <a:t>測</a:t>
            </a:r>
            <a:r>
              <a:rPr kumimoji="1" lang="zh-TW" altLang="en-US" dirty="0" smtClean="0"/>
              <a:t>程式碼</a:t>
            </a:r>
            <a:r>
              <a:rPr kumimoji="1" lang="zh-TW" altLang="en-US" dirty="0" smtClean="0"/>
              <a:t>：</a:t>
            </a:r>
          </a:p>
        </p:txBody>
      </p:sp>
      <p:sp>
        <p:nvSpPr>
          <p:cNvPr id="4" name="內容版面配置區 2"/>
          <p:cNvSpPr txBox="1">
            <a:spLocks/>
          </p:cNvSpPr>
          <p:nvPr/>
        </p:nvSpPr>
        <p:spPr>
          <a:xfrm>
            <a:off x="628651" y="1219781"/>
            <a:ext cx="8647611" cy="5191530"/>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buNone/>
            </a:pPr>
            <a:r>
              <a:rPr lang="en-US" altLang="zh-TW" sz="1200" dirty="0" smtClean="0"/>
              <a:t>#include &lt;</a:t>
            </a:r>
            <a:r>
              <a:rPr lang="en-US" altLang="zh-TW" sz="1200" dirty="0" err="1" smtClean="0"/>
              <a:t>dht.h</a:t>
            </a:r>
            <a:r>
              <a:rPr lang="en-US" altLang="zh-TW" sz="1200" dirty="0" smtClean="0"/>
              <a:t>&gt;     </a:t>
            </a:r>
          </a:p>
          <a:p>
            <a:pPr marL="0" indent="0">
              <a:buNone/>
            </a:pPr>
            <a:r>
              <a:rPr lang="en-US" altLang="zh-TW" sz="1200" dirty="0" smtClean="0"/>
              <a:t>#define </a:t>
            </a:r>
            <a:r>
              <a:rPr lang="en-US" altLang="zh-TW" sz="1200" dirty="0" err="1" smtClean="0"/>
              <a:t>dht_dpin</a:t>
            </a:r>
            <a:r>
              <a:rPr lang="en-US" altLang="zh-TW" sz="1200" dirty="0" smtClean="0"/>
              <a:t> A0 	</a:t>
            </a:r>
            <a:r>
              <a:rPr lang="zh-TW" altLang="en-US" sz="1200" dirty="0" smtClean="0"/>
              <a:t>           </a:t>
            </a:r>
            <a:r>
              <a:rPr lang="en-US" altLang="zh-TW" sz="1200" dirty="0" smtClean="0"/>
              <a:t>//</a:t>
            </a:r>
            <a:r>
              <a:rPr lang="zh-TW" altLang="en-US" sz="1200" dirty="0" smtClean="0"/>
              <a:t>定義訊號要從</a:t>
            </a:r>
            <a:r>
              <a:rPr lang="en-US" altLang="zh-TW" sz="1200" dirty="0" smtClean="0"/>
              <a:t>Pin A0 </a:t>
            </a:r>
            <a:r>
              <a:rPr lang="zh-TW" altLang="en-US" sz="1200" dirty="0" smtClean="0"/>
              <a:t>進來  </a:t>
            </a:r>
          </a:p>
          <a:p>
            <a:pPr marL="0" indent="0">
              <a:buNone/>
            </a:pPr>
            <a:r>
              <a:rPr lang="en-US" altLang="zh-TW" sz="1200" dirty="0" err="1" smtClean="0"/>
              <a:t>dht</a:t>
            </a:r>
            <a:r>
              <a:rPr lang="en-US" altLang="zh-TW" sz="1200" dirty="0" smtClean="0"/>
              <a:t> DHT;   </a:t>
            </a:r>
          </a:p>
          <a:p>
            <a:pPr marL="0" indent="0">
              <a:buNone/>
            </a:pPr>
            <a:r>
              <a:rPr lang="en-US" altLang="zh-TW" sz="1200" dirty="0" smtClean="0"/>
              <a:t>void setup(){  </a:t>
            </a:r>
          </a:p>
          <a:p>
            <a:pPr marL="0" indent="0">
              <a:buNone/>
            </a:pPr>
            <a:r>
              <a:rPr lang="en-US" altLang="zh-TW" sz="1200" dirty="0" err="1" smtClean="0"/>
              <a:t>Serial.begin</a:t>
            </a:r>
            <a:r>
              <a:rPr lang="en-US" altLang="zh-TW" sz="1200" dirty="0" smtClean="0"/>
              <a:t>(9600);   </a:t>
            </a:r>
          </a:p>
          <a:p>
            <a:pPr marL="0" indent="0">
              <a:buNone/>
            </a:pPr>
            <a:r>
              <a:rPr lang="en-US" altLang="zh-TW" sz="1200" dirty="0" smtClean="0"/>
              <a:t>delay(300);            </a:t>
            </a:r>
            <a:r>
              <a:rPr lang="zh-TW" altLang="en-US" sz="1200" dirty="0" smtClean="0"/>
              <a:t>                                </a:t>
            </a:r>
            <a:r>
              <a:rPr lang="en-US" altLang="zh-TW" sz="1200" dirty="0" smtClean="0"/>
              <a:t>//Let system settle   </a:t>
            </a:r>
          </a:p>
          <a:p>
            <a:pPr marL="0" indent="0">
              <a:buNone/>
            </a:pPr>
            <a:r>
              <a:rPr lang="en-US" altLang="zh-TW" sz="1200" dirty="0" err="1" smtClean="0"/>
              <a:t>Serial.println</a:t>
            </a:r>
            <a:r>
              <a:rPr lang="en-US" altLang="zh-TW" sz="1200" dirty="0" smtClean="0"/>
              <a:t>("Humidity and temperature\n\n");   </a:t>
            </a:r>
          </a:p>
          <a:p>
            <a:pPr marL="0" indent="0">
              <a:buNone/>
            </a:pPr>
            <a:r>
              <a:rPr lang="en-US" altLang="zh-TW" sz="1200" dirty="0" smtClean="0"/>
              <a:t>delay(700);             </a:t>
            </a:r>
            <a:r>
              <a:rPr lang="zh-TW" altLang="en-US" sz="1200" dirty="0" smtClean="0"/>
              <a:t>                              </a:t>
            </a:r>
            <a:r>
              <a:rPr lang="en-US" altLang="zh-TW" sz="1200" dirty="0" smtClean="0"/>
              <a:t>//Wait rest of 1000ms recommended delay before   </a:t>
            </a:r>
          </a:p>
          <a:p>
            <a:pPr marL="0" indent="0">
              <a:buNone/>
            </a:pPr>
            <a:r>
              <a:rPr lang="en-US" altLang="zh-TW" sz="1200" dirty="0" smtClean="0"/>
              <a:t>}</a:t>
            </a:r>
          </a:p>
          <a:p>
            <a:pPr marL="0" indent="0">
              <a:buNone/>
            </a:pPr>
            <a:r>
              <a:rPr lang="en-US" altLang="zh-TW" sz="1200" dirty="0" smtClean="0"/>
              <a:t>void loop(){   </a:t>
            </a:r>
          </a:p>
          <a:p>
            <a:pPr marL="0" indent="0">
              <a:buNone/>
            </a:pPr>
            <a:r>
              <a:rPr lang="en-US" altLang="zh-TW" sz="1200" dirty="0" smtClean="0"/>
              <a:t>DHT.read11(</a:t>
            </a:r>
            <a:r>
              <a:rPr lang="en-US" altLang="zh-TW" sz="1200" dirty="0" err="1" smtClean="0"/>
              <a:t>dht_dpin</a:t>
            </a:r>
            <a:r>
              <a:rPr lang="en-US" altLang="zh-TW" sz="1200" dirty="0" smtClean="0"/>
              <a:t>);   </a:t>
            </a:r>
            <a:r>
              <a:rPr lang="zh-TW" altLang="en-US" sz="1200" dirty="0" smtClean="0"/>
              <a:t>                 </a:t>
            </a:r>
            <a:r>
              <a:rPr lang="en-US" altLang="zh-TW" sz="1200" dirty="0" smtClean="0"/>
              <a:t>//</a:t>
            </a:r>
            <a:r>
              <a:rPr lang="zh-TW" altLang="en-US" sz="1200" dirty="0" smtClean="0"/>
              <a:t>去</a:t>
            </a:r>
            <a:r>
              <a:rPr lang="en-US" altLang="zh-TW" sz="1200" dirty="0" smtClean="0"/>
              <a:t>library</a:t>
            </a:r>
            <a:r>
              <a:rPr lang="zh-TW" altLang="en-US" sz="1200" dirty="0" smtClean="0"/>
              <a:t>裡面找</a:t>
            </a:r>
            <a:r>
              <a:rPr lang="en-US" altLang="zh-TW" sz="1200" dirty="0" smtClean="0"/>
              <a:t>DHT.read11  </a:t>
            </a:r>
          </a:p>
          <a:p>
            <a:pPr marL="0" indent="0">
              <a:buNone/>
            </a:pPr>
            <a:r>
              <a:rPr lang="en-US" altLang="zh-TW" sz="1200" dirty="0" err="1" smtClean="0"/>
              <a:t>Serial.print</a:t>
            </a:r>
            <a:r>
              <a:rPr lang="en-US" altLang="zh-TW" sz="1200" dirty="0" smtClean="0"/>
              <a:t>("Humidity = ");   </a:t>
            </a:r>
          </a:p>
          <a:p>
            <a:pPr marL="0" indent="0">
              <a:buNone/>
            </a:pPr>
            <a:r>
              <a:rPr lang="en-US" altLang="zh-TW" sz="1200" dirty="0" err="1" smtClean="0"/>
              <a:t>Serial.print</a:t>
            </a:r>
            <a:r>
              <a:rPr lang="en-US" altLang="zh-TW" sz="1200" dirty="0" smtClean="0"/>
              <a:t>(</a:t>
            </a:r>
            <a:r>
              <a:rPr lang="en-US" altLang="zh-TW" sz="1200" dirty="0" err="1" smtClean="0"/>
              <a:t>DHT.humidity</a:t>
            </a:r>
            <a:r>
              <a:rPr lang="en-US" altLang="zh-TW" sz="1200" dirty="0" smtClean="0"/>
              <a:t>);   </a:t>
            </a:r>
          </a:p>
          <a:p>
            <a:pPr marL="0" indent="0">
              <a:buNone/>
            </a:pPr>
            <a:r>
              <a:rPr lang="en-US" altLang="zh-TW" sz="1200" dirty="0" err="1" smtClean="0"/>
              <a:t>Serial.print</a:t>
            </a:r>
            <a:r>
              <a:rPr lang="en-US" altLang="zh-TW" sz="1200" dirty="0" smtClean="0"/>
              <a:t>("% ");   </a:t>
            </a:r>
          </a:p>
          <a:p>
            <a:pPr marL="0" indent="0">
              <a:buNone/>
            </a:pPr>
            <a:r>
              <a:rPr lang="en-US" altLang="zh-TW" sz="1200" dirty="0" err="1" smtClean="0"/>
              <a:t>Serial.print</a:t>
            </a:r>
            <a:r>
              <a:rPr lang="en-US" altLang="zh-TW" sz="1200" dirty="0" smtClean="0"/>
              <a:t>("temperature = ");   </a:t>
            </a:r>
          </a:p>
          <a:p>
            <a:pPr marL="0" indent="0">
              <a:buNone/>
            </a:pPr>
            <a:r>
              <a:rPr lang="en-US" altLang="zh-TW" sz="1200" dirty="0" err="1" smtClean="0"/>
              <a:t>Serial.print</a:t>
            </a:r>
            <a:r>
              <a:rPr lang="en-US" altLang="zh-TW" sz="1200" dirty="0" smtClean="0"/>
              <a:t>(</a:t>
            </a:r>
            <a:r>
              <a:rPr lang="en-US" altLang="zh-TW" sz="1200" dirty="0" err="1" smtClean="0"/>
              <a:t>DHT.temperature</a:t>
            </a:r>
            <a:r>
              <a:rPr lang="en-US" altLang="zh-TW" sz="1200" dirty="0" smtClean="0"/>
              <a:t>);   </a:t>
            </a:r>
          </a:p>
          <a:p>
            <a:pPr marL="0" indent="0">
              <a:buNone/>
            </a:pPr>
            <a:r>
              <a:rPr lang="en-US" altLang="zh-TW" sz="1200" dirty="0" err="1" smtClean="0"/>
              <a:t>Serial.println</a:t>
            </a:r>
            <a:r>
              <a:rPr lang="en-US" altLang="zh-TW" sz="1200" dirty="0" smtClean="0"/>
              <a:t>("C ");   </a:t>
            </a:r>
          </a:p>
          <a:p>
            <a:pPr marL="0" indent="0">
              <a:buNone/>
            </a:pPr>
            <a:r>
              <a:rPr lang="en-US" altLang="zh-TW" sz="1200" dirty="0" smtClean="0"/>
              <a:t>delay(1000);           </a:t>
            </a:r>
            <a:r>
              <a:rPr lang="zh-TW" altLang="en-US" sz="1200" dirty="0" smtClean="0"/>
              <a:t>                           </a:t>
            </a:r>
            <a:r>
              <a:rPr lang="en-US" altLang="zh-TW" sz="1200" dirty="0" smtClean="0"/>
              <a:t> //</a:t>
            </a:r>
            <a:r>
              <a:rPr lang="zh-TW" altLang="en-US" sz="1200" dirty="0" smtClean="0"/>
              <a:t>每</a:t>
            </a:r>
            <a:r>
              <a:rPr lang="en-US" altLang="zh-TW" sz="1200" dirty="0" smtClean="0"/>
              <a:t>1000ms</a:t>
            </a:r>
            <a:r>
              <a:rPr lang="zh-TW" altLang="en-US" sz="1200" dirty="0" smtClean="0"/>
              <a:t>更新一次   </a:t>
            </a:r>
          </a:p>
          <a:p>
            <a:pPr marL="0" indent="0">
              <a:buNone/>
            </a:pPr>
            <a:r>
              <a:rPr lang="en-US" altLang="zh-TW" sz="1200" dirty="0" smtClean="0"/>
              <a:t>} </a:t>
            </a:r>
            <a:endParaRPr lang="zh-TW" altLang="en-US" sz="1200" dirty="0"/>
          </a:p>
        </p:txBody>
      </p:sp>
    </p:spTree>
    <p:extLst>
      <p:ext uri="{BB962C8B-B14F-4D97-AF65-F5344CB8AC3E}">
        <p14:creationId xmlns:p14="http://schemas.microsoft.com/office/powerpoint/2010/main" val="2699199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風扇模組</a:t>
            </a:r>
            <a:endParaRPr kumimoji="1" lang="zh-TW" altLang="en-US" dirty="0"/>
          </a:p>
        </p:txBody>
      </p:sp>
      <p:sp>
        <p:nvSpPr>
          <p:cNvPr id="5" name="文字方塊 4"/>
          <p:cNvSpPr txBox="1"/>
          <p:nvPr/>
        </p:nvSpPr>
        <p:spPr>
          <a:xfrm>
            <a:off x="4763344" y="3691475"/>
            <a:ext cx="3602890" cy="1371209"/>
          </a:xfrm>
          <a:prstGeom prst="rect">
            <a:avLst/>
          </a:prstGeom>
          <a:noFill/>
        </p:spPr>
        <p:txBody>
          <a:bodyPr wrap="square" rtlCol="0">
            <a:spAutoFit/>
          </a:bodyPr>
          <a:lstStyle/>
          <a:p>
            <a:r>
              <a:rPr lang="zh-TW" altLang="en-US" sz="1662" dirty="0" smtClean="0">
                <a:solidFill>
                  <a:schemeClr val="accent2"/>
                </a:solidFill>
                <a:latin typeface="+mn-ea"/>
                <a:cs typeface="LiHei Pro Medium" charset="-120"/>
              </a:rPr>
              <a:t>風扇模組   </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smtClean="0">
                <a:solidFill>
                  <a:schemeClr val="accent2"/>
                </a:solidFill>
                <a:latin typeface="+mn-ea"/>
                <a:cs typeface="LiHei Pro Medium" charset="-120"/>
              </a:rPr>
              <a:t>INB</a:t>
            </a:r>
            <a:r>
              <a:rPr lang="zh-TW" altLang="en-US" sz="1662" dirty="0" smtClean="0">
                <a:solidFill>
                  <a:schemeClr val="accent2"/>
                </a:solidFill>
                <a:latin typeface="+mn-ea"/>
                <a:cs typeface="LiHei Pro Medium" charset="-120"/>
              </a:rPr>
              <a:t>：輸入</a:t>
            </a:r>
            <a:r>
              <a:rPr lang="en-US" altLang="zh-TW" sz="1662" dirty="0" smtClean="0">
                <a:solidFill>
                  <a:schemeClr val="accent2"/>
                </a:solidFill>
                <a:latin typeface="+mn-ea"/>
                <a:cs typeface="LiHei Pro Medium" charset="-120"/>
              </a:rPr>
              <a:t>B</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D9(</a:t>
            </a:r>
            <a:r>
              <a:rPr lang="zh-TW" altLang="en-US" sz="1662" dirty="0" smtClean="0">
                <a:solidFill>
                  <a:schemeClr val="accent2"/>
                </a:solidFill>
                <a:latin typeface="+mn-ea"/>
                <a:cs typeface="LiHei Pro Medium" charset="-120"/>
              </a:rPr>
              <a:t>數位</a:t>
            </a:r>
            <a:r>
              <a:rPr lang="en-US" altLang="zh-TW" sz="1662" dirty="0" smtClean="0">
                <a:solidFill>
                  <a:schemeClr val="accent2"/>
                </a:solidFill>
                <a:latin typeface="+mn-ea"/>
                <a:cs typeface="LiHei Pro Medium" charset="-120"/>
              </a:rPr>
              <a:t>)</a:t>
            </a:r>
            <a:endParaRPr lang="en-US" altLang="zh-TW"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INA</a:t>
            </a:r>
            <a:r>
              <a:rPr lang="zh-TW" altLang="en-US" sz="1662" dirty="0" smtClean="0">
                <a:solidFill>
                  <a:schemeClr val="accent2"/>
                </a:solidFill>
                <a:latin typeface="+mn-ea"/>
                <a:cs typeface="LiHei Pro Medium" charset="-120"/>
              </a:rPr>
              <a:t>：輸入</a:t>
            </a:r>
            <a:r>
              <a:rPr lang="en-US" altLang="zh-TW" sz="1662" dirty="0" smtClean="0">
                <a:solidFill>
                  <a:schemeClr val="accent2"/>
                </a:solidFill>
                <a:latin typeface="+mn-ea"/>
                <a:cs typeface="LiHei Pro Medium" charset="-120"/>
              </a:rPr>
              <a:t>A</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D8(</a:t>
            </a:r>
            <a:r>
              <a:rPr lang="zh-TW" altLang="en-US" sz="1662" dirty="0" smtClean="0">
                <a:solidFill>
                  <a:schemeClr val="accent2"/>
                </a:solidFill>
                <a:latin typeface="+mn-ea"/>
                <a:cs typeface="LiHei Pro Medium" charset="-120"/>
              </a:rPr>
              <a:t>數位</a:t>
            </a:r>
            <a:r>
              <a:rPr lang="en-US" altLang="zh-TW" sz="1662" dirty="0" smtClean="0">
                <a:solidFill>
                  <a:schemeClr val="accent2"/>
                </a:solidFill>
                <a:latin typeface="+mn-ea"/>
                <a:cs typeface="LiHei Pro Medium" charset="-120"/>
              </a:rPr>
              <a:t>)</a:t>
            </a:r>
            <a:endParaRPr lang="en-US" altLang="zh-TW"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VCC</a:t>
            </a:r>
            <a:r>
              <a:rPr lang="zh-TW" altLang="en-US" sz="1662" dirty="0" smtClean="0">
                <a:solidFill>
                  <a:schemeClr val="accent2"/>
                </a:solidFill>
                <a:latin typeface="+mn-ea"/>
                <a:cs typeface="LiHei Pro Medium" charset="-120"/>
              </a:rPr>
              <a:t>：電源</a:t>
            </a:r>
            <a:r>
              <a:rPr lang="en-US" altLang="zh-TW" sz="1662" dirty="0" smtClean="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5V</a:t>
            </a:r>
          </a:p>
          <a:p>
            <a:r>
              <a:rPr lang="en-US" altLang="zh-TW" sz="1662" dirty="0" smtClean="0">
                <a:solidFill>
                  <a:schemeClr val="accent2"/>
                </a:solidFill>
                <a:latin typeface="+mn-ea"/>
                <a:cs typeface="LiHei Pro Medium" charset="-120"/>
              </a:rPr>
              <a:t>GND</a:t>
            </a:r>
            <a:r>
              <a:rPr lang="zh-TW" altLang="en-US" sz="1662" dirty="0" smtClean="0">
                <a:solidFill>
                  <a:schemeClr val="accent2"/>
                </a:solidFill>
                <a:latin typeface="+mn-ea"/>
                <a:cs typeface="LiHei Pro Medium" charset="-120"/>
              </a:rPr>
              <a:t>：接地              </a:t>
            </a:r>
            <a:r>
              <a:rPr lang="en-US" altLang="zh-TW" sz="1662" dirty="0" smtClean="0">
                <a:solidFill>
                  <a:schemeClr val="accent2"/>
                </a:solidFill>
                <a:latin typeface="+mn-ea"/>
                <a:cs typeface="LiHei Pro Medium" charset="-120"/>
              </a:rPr>
              <a:t>-&gt; GND</a:t>
            </a:r>
            <a:endParaRPr lang="zh-TW" altLang="en-US" sz="1662" dirty="0">
              <a:solidFill>
                <a:schemeClr val="accent2"/>
              </a:solidFill>
              <a:latin typeface="+mn-ea"/>
              <a:cs typeface="LiHei Pro Medium" charset="-120"/>
            </a:endParaRPr>
          </a:p>
        </p:txBody>
      </p:sp>
      <p:sp>
        <p:nvSpPr>
          <p:cNvPr id="8" name="內容版面配置區 2"/>
          <p:cNvSpPr>
            <a:spLocks noGrp="1"/>
          </p:cNvSpPr>
          <p:nvPr>
            <p:ph idx="1"/>
          </p:nvPr>
        </p:nvSpPr>
        <p:spPr>
          <a:xfrm>
            <a:off x="628651" y="1825625"/>
            <a:ext cx="7243597" cy="1316968"/>
          </a:xfrm>
        </p:spPr>
        <p:txBody>
          <a:bodyPr/>
          <a:lstStyle/>
          <a:p>
            <a:r>
              <a:rPr lang="zh-TW" altLang="en-US" sz="2800" dirty="0" smtClean="0"/>
              <a:t>可以使用</a:t>
            </a:r>
            <a:r>
              <a:rPr lang="en-US" altLang="zh-TW" sz="2800" dirty="0" err="1" smtClean="0"/>
              <a:t>Arduino</a:t>
            </a:r>
            <a:r>
              <a:rPr lang="zh-TW" altLang="en-US" sz="2800" dirty="0" smtClean="0"/>
              <a:t>做馬達控制正轉反轉的風扇</a:t>
            </a:r>
            <a:r>
              <a:rPr lang="zh-TW" altLang="en-US" sz="2800" dirty="0" smtClean="0"/>
              <a:t>模組</a:t>
            </a:r>
            <a:r>
              <a:rPr lang="zh-TW" altLang="en-US" sz="2800" dirty="0"/>
              <a:t>。</a:t>
            </a:r>
            <a:endParaRPr lang="zh-TW" altLang="en-US" sz="2800" dirty="0"/>
          </a:p>
        </p:txBody>
      </p:sp>
      <p:pic>
        <p:nvPicPr>
          <p:cNvPr id="9" name="Picture 2" descr="「arduino 風扇模組」的圖片搜尋結果"/>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93076" y="2983213"/>
            <a:ext cx="3137490" cy="313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737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感</a:t>
            </a:r>
            <a:r>
              <a:rPr kumimoji="1" lang="zh-TW" altLang="en-US" dirty="0"/>
              <a:t>測</a:t>
            </a:r>
            <a:r>
              <a:rPr kumimoji="1" lang="zh-TW" altLang="en-US" dirty="0" smtClean="0"/>
              <a:t>程式碼</a:t>
            </a:r>
            <a:r>
              <a:rPr kumimoji="1" lang="zh-TW" altLang="en-US" dirty="0" smtClean="0"/>
              <a:t>：</a:t>
            </a:r>
          </a:p>
        </p:txBody>
      </p:sp>
      <p:sp>
        <p:nvSpPr>
          <p:cNvPr id="4" name="標題 3"/>
          <p:cNvSpPr>
            <a:spLocks noGrp="1"/>
          </p:cNvSpPr>
          <p:nvPr>
            <p:ph type="title"/>
          </p:nvPr>
        </p:nvSpPr>
        <p:spPr/>
        <p:txBody>
          <a:bodyPr/>
          <a:lstStyle/>
          <a:p>
            <a:endParaRPr lang="zh-TW" altLang="en-US"/>
          </a:p>
        </p:txBody>
      </p:sp>
      <p:sp>
        <p:nvSpPr>
          <p:cNvPr id="5" name="矩形 4"/>
          <p:cNvSpPr/>
          <p:nvPr/>
        </p:nvSpPr>
        <p:spPr>
          <a:xfrm>
            <a:off x="982717" y="2000889"/>
            <a:ext cx="4572000" cy="3970318"/>
          </a:xfrm>
          <a:prstGeom prst="rect">
            <a:avLst/>
          </a:prstGeom>
        </p:spPr>
        <p:txBody>
          <a:bodyPr>
            <a:spAutoFit/>
          </a:bodyPr>
          <a:lstStyle/>
          <a:p>
            <a:r>
              <a:rPr lang="en-US" altLang="zh-TW" dirty="0" err="1"/>
              <a:t>int</a:t>
            </a:r>
            <a:r>
              <a:rPr lang="en-US" altLang="zh-TW" dirty="0"/>
              <a:t> INA = </a:t>
            </a:r>
            <a:r>
              <a:rPr lang="en-US" altLang="zh-TW" dirty="0" smtClean="0"/>
              <a:t>8;</a:t>
            </a:r>
            <a:endParaRPr lang="en-US" altLang="zh-TW" dirty="0"/>
          </a:p>
          <a:p>
            <a:r>
              <a:rPr lang="en-US" altLang="zh-TW" dirty="0" err="1"/>
              <a:t>int</a:t>
            </a:r>
            <a:r>
              <a:rPr lang="en-US" altLang="zh-TW" dirty="0"/>
              <a:t> INB = </a:t>
            </a:r>
            <a:r>
              <a:rPr lang="en-US" altLang="zh-TW" dirty="0" smtClean="0"/>
              <a:t>9;</a:t>
            </a:r>
            <a:endParaRPr lang="en-US" altLang="zh-TW" dirty="0"/>
          </a:p>
          <a:p>
            <a:r>
              <a:rPr lang="en-US" altLang="zh-TW" dirty="0"/>
              <a:t>void setup()</a:t>
            </a:r>
          </a:p>
          <a:p>
            <a:r>
              <a:rPr lang="en-US" altLang="zh-TW" dirty="0"/>
              <a:t>{</a:t>
            </a:r>
          </a:p>
          <a:p>
            <a:r>
              <a:rPr lang="en-US" altLang="zh-TW" dirty="0" err="1"/>
              <a:t>pinMode</a:t>
            </a:r>
            <a:r>
              <a:rPr lang="en-US" altLang="zh-TW" dirty="0"/>
              <a:t>(INA,OUTPUT);</a:t>
            </a:r>
          </a:p>
          <a:p>
            <a:r>
              <a:rPr lang="en-US" altLang="zh-TW" dirty="0" err="1"/>
              <a:t>pinMode</a:t>
            </a:r>
            <a:r>
              <a:rPr lang="en-US" altLang="zh-TW" dirty="0"/>
              <a:t>(INB,OUTPUT);</a:t>
            </a:r>
          </a:p>
          <a:p>
            <a:r>
              <a:rPr lang="en-US" altLang="zh-TW" dirty="0"/>
              <a:t>}</a:t>
            </a:r>
          </a:p>
          <a:p>
            <a:r>
              <a:rPr lang="en-US" altLang="zh-TW" dirty="0"/>
              <a:t>void loop()</a:t>
            </a:r>
          </a:p>
          <a:p>
            <a:r>
              <a:rPr lang="en-US" altLang="zh-TW" dirty="0"/>
              <a:t>{</a:t>
            </a:r>
          </a:p>
          <a:p>
            <a:r>
              <a:rPr lang="en-US" altLang="zh-TW" dirty="0"/>
              <a:t> </a:t>
            </a:r>
          </a:p>
          <a:p>
            <a:r>
              <a:rPr lang="en-US" altLang="zh-TW" dirty="0" err="1"/>
              <a:t>digitalWrite</a:t>
            </a:r>
            <a:r>
              <a:rPr lang="en-US" altLang="zh-TW" dirty="0"/>
              <a:t>(INA,LOW);</a:t>
            </a:r>
          </a:p>
          <a:p>
            <a:r>
              <a:rPr lang="en-US" altLang="zh-TW" dirty="0" err="1"/>
              <a:t>digitalWrite</a:t>
            </a:r>
            <a:r>
              <a:rPr lang="en-US" altLang="zh-TW" dirty="0"/>
              <a:t>(INB,HIGH);</a:t>
            </a:r>
          </a:p>
          <a:p>
            <a:r>
              <a:rPr lang="en-US" altLang="zh-TW" dirty="0"/>
              <a:t>delay(1000);</a:t>
            </a:r>
          </a:p>
          <a:p>
            <a:r>
              <a:rPr lang="en-US" altLang="zh-TW" dirty="0"/>
              <a:t>}</a:t>
            </a:r>
            <a:endParaRPr lang="en-US" altLang="zh-TW" dirty="0"/>
          </a:p>
        </p:txBody>
      </p:sp>
    </p:spTree>
    <p:extLst>
      <p:ext uri="{BB962C8B-B14F-4D97-AF65-F5344CB8AC3E}">
        <p14:creationId xmlns:p14="http://schemas.microsoft.com/office/powerpoint/2010/main" val="713401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火焰感測器</a:t>
            </a:r>
            <a:endParaRPr kumimoji="1" lang="zh-TW" altLang="en-US" dirty="0"/>
          </a:p>
        </p:txBody>
      </p:sp>
      <p:sp>
        <p:nvSpPr>
          <p:cNvPr id="3" name="內容版面配置區 2"/>
          <p:cNvSpPr>
            <a:spLocks noGrp="1"/>
          </p:cNvSpPr>
          <p:nvPr>
            <p:ph idx="1"/>
          </p:nvPr>
        </p:nvSpPr>
        <p:spPr/>
        <p:txBody>
          <a:bodyPr/>
          <a:lstStyle/>
          <a:p>
            <a:pPr marL="0" indent="0">
              <a:buNone/>
            </a:pPr>
            <a:r>
              <a:rPr kumimoji="1" lang="zh-TW" altLang="en-US" dirty="0"/>
              <a:t>火焰感測器利用紅外線對火焰非常敏感的特點，使用特製的紅外線接收管來檢測火焰，然後把火焰的亮度轉化為高低變化的電平信號，輸入到中央處理器，中央處理器根據信號的變化做出相應的程式處理。實作時，在有火焰靠近和沒有火焰靠近兩種情形下，類比口讀到的電壓值是有變化。</a:t>
            </a:r>
          </a:p>
          <a:p>
            <a:endParaRPr kumimoji="1" lang="zh-TW" altLang="en-US" dirty="0"/>
          </a:p>
        </p:txBody>
      </p:sp>
      <p:pic>
        <p:nvPicPr>
          <p:cNvPr id="4" name="Picture 2" descr="「arduino 火焰感測器」的圖片搜尋結果"/>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200" b="100000" l="1200" r="99400"/>
                    </a14:imgEffect>
                  </a14:imgLayer>
                </a14:imgProps>
              </a:ext>
              <a:ext uri="{28A0092B-C50C-407E-A947-70E740481C1C}">
                <a14:useLocalDpi xmlns:a14="http://schemas.microsoft.com/office/drawing/2010/main" val="0"/>
              </a:ext>
            </a:extLst>
          </a:blip>
          <a:srcRect/>
          <a:stretch>
            <a:fillRect/>
          </a:stretch>
        </p:blipFill>
        <p:spPr bwMode="auto">
          <a:xfrm>
            <a:off x="1339996" y="4025824"/>
            <a:ext cx="2286073" cy="228607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5073501" y="4333833"/>
            <a:ext cx="2951653" cy="1371209"/>
          </a:xfrm>
          <a:prstGeom prst="rect">
            <a:avLst/>
          </a:prstGeom>
          <a:noFill/>
        </p:spPr>
        <p:txBody>
          <a:bodyPr wrap="square" rtlCol="0">
            <a:spAutoFit/>
          </a:bodyPr>
          <a:lstStyle/>
          <a:p>
            <a:r>
              <a:rPr lang="zh-TW" altLang="en-US" sz="1662" dirty="0">
                <a:solidFill>
                  <a:schemeClr val="accent2"/>
                </a:solidFill>
                <a:latin typeface="+mn-ea"/>
                <a:cs typeface="LiHei Pro Medium" charset="-120"/>
              </a:rPr>
              <a:t>火焰感測器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endParaRPr lang="en-US" altLang="zh-TW"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VCC</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GND</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GND</a:t>
            </a:r>
            <a:endParaRPr lang="zh-TW" altLang="en-US"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AO</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類比</a:t>
            </a:r>
            <a:r>
              <a:rPr lang="zh-TW" altLang="en-US" sz="1662" dirty="0">
                <a:solidFill>
                  <a:schemeClr val="accent2"/>
                </a:solidFill>
                <a:latin typeface="+mn-ea"/>
                <a:cs typeface="LiHei Pro Medium" charset="-120"/>
              </a:rPr>
              <a:t>輸出</a:t>
            </a:r>
            <a:r>
              <a:rPr lang="en-US" altLang="zh-TW" sz="1662" dirty="0">
                <a:solidFill>
                  <a:schemeClr val="accent2"/>
                </a:solidFill>
                <a:latin typeface="+mn-ea"/>
                <a:cs typeface="LiHei Pro Medium" charset="-120"/>
              </a:rPr>
              <a:t>	-&gt; pinA0</a:t>
            </a:r>
            <a:r>
              <a:rPr lang="zh-TW" altLang="en-US" sz="1662" dirty="0">
                <a:solidFill>
                  <a:schemeClr val="accent2"/>
                </a:solidFill>
                <a:latin typeface="+mn-ea"/>
                <a:cs typeface="LiHei Pro Medium" charset="-120"/>
              </a:rPr>
              <a:t/>
            </a:r>
            <a:br>
              <a:rPr lang="zh-TW" altLang="en-US"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DO</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數位輸出</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956578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MP3</a:t>
            </a:r>
            <a:r>
              <a:rPr kumimoji="1" lang="zh-TW" altLang="en-US" dirty="0" smtClean="0"/>
              <a:t>音樂撥放模組</a:t>
            </a:r>
            <a:endParaRPr kumimoji="1" lang="zh-TW" altLang="en-US" dirty="0"/>
          </a:p>
        </p:txBody>
      </p:sp>
      <p:sp>
        <p:nvSpPr>
          <p:cNvPr id="3" name="內容版面配置區 2"/>
          <p:cNvSpPr>
            <a:spLocks noGrp="1"/>
          </p:cNvSpPr>
          <p:nvPr>
            <p:ph idx="1"/>
          </p:nvPr>
        </p:nvSpPr>
        <p:spPr/>
        <p:txBody>
          <a:bodyPr/>
          <a:lstStyle/>
          <a:p>
            <a:r>
              <a:rPr kumimoji="1" lang="zh-TW" altLang="en-US" sz="1800" dirty="0"/>
              <a:t>支援 </a:t>
            </a:r>
            <a:r>
              <a:rPr kumimoji="1" lang="en-US" altLang="zh-TW" sz="1800" dirty="0"/>
              <a:t>FAT16 , FAT32 </a:t>
            </a:r>
            <a:r>
              <a:rPr kumimoji="1" lang="zh-TW" altLang="en-US" sz="1800" dirty="0"/>
              <a:t>的 </a:t>
            </a:r>
            <a:r>
              <a:rPr kumimoji="1" lang="en-US" altLang="zh-TW" sz="1800" dirty="0"/>
              <a:t>TF </a:t>
            </a:r>
            <a:r>
              <a:rPr kumimoji="1" lang="zh-TW" altLang="en-US" sz="1800" dirty="0"/>
              <a:t>卡擴充音效檔</a:t>
            </a:r>
            <a:r>
              <a:rPr kumimoji="1" lang="en-US" altLang="zh-TW" sz="1800" dirty="0"/>
              <a:t>( 32 GB </a:t>
            </a:r>
            <a:r>
              <a:rPr kumimoji="1" lang="zh-TW" altLang="en-US" sz="1800" dirty="0"/>
              <a:t>可用</a:t>
            </a:r>
            <a:r>
              <a:rPr kumimoji="1" lang="en-US" altLang="zh-TW" sz="1800" dirty="0"/>
              <a:t>)</a:t>
            </a:r>
            <a:r>
              <a:rPr kumimoji="1" lang="zh-TW" altLang="en-US" sz="1800" dirty="0" smtClean="0"/>
              <a:t>。</a:t>
            </a:r>
          </a:p>
          <a:p>
            <a:r>
              <a:rPr kumimoji="1" lang="zh-TW" altLang="en-US" sz="1800" dirty="0" smtClean="0"/>
              <a:t>支援</a:t>
            </a:r>
            <a:r>
              <a:rPr kumimoji="1" lang="zh-TW" altLang="en-US" sz="1800" dirty="0"/>
              <a:t>下列 </a:t>
            </a:r>
            <a:r>
              <a:rPr kumimoji="1" lang="en-US" altLang="zh-TW" sz="1800" dirty="0"/>
              <a:t>8/11.025/12/16/22.05/24/32/44.1/48 (kHz)</a:t>
            </a:r>
            <a:r>
              <a:rPr kumimoji="1" lang="zh-TW" altLang="en-US" sz="1800" dirty="0"/>
              <a:t>取樣頻率的音效</a:t>
            </a:r>
          </a:p>
          <a:p>
            <a:r>
              <a:rPr kumimoji="1" lang="zh-TW" altLang="en-US" sz="1800" dirty="0" smtClean="0"/>
              <a:t>支援 </a:t>
            </a:r>
            <a:r>
              <a:rPr kumimoji="1" lang="en-US" altLang="zh-TW" sz="1800" dirty="0"/>
              <a:t>24 -bit DAC </a:t>
            </a:r>
            <a:r>
              <a:rPr kumimoji="1" lang="zh-TW" altLang="en-US" sz="1800" dirty="0"/>
              <a:t>音效輸出、動態可達 </a:t>
            </a:r>
            <a:r>
              <a:rPr kumimoji="1" lang="en-US" altLang="zh-TW" sz="1800" dirty="0"/>
              <a:t>90dB , SNR </a:t>
            </a:r>
            <a:r>
              <a:rPr kumimoji="1" lang="zh-TW" altLang="en-US" sz="1800" dirty="0"/>
              <a:t>支援到 </a:t>
            </a:r>
            <a:r>
              <a:rPr kumimoji="1" lang="en-US" altLang="zh-TW" sz="1800" dirty="0"/>
              <a:t>85dB</a:t>
            </a:r>
            <a:r>
              <a:rPr kumimoji="1" lang="zh-TW" altLang="en-US" sz="1800" dirty="0" smtClean="0"/>
              <a:t>。</a:t>
            </a:r>
          </a:p>
          <a:p>
            <a:r>
              <a:rPr kumimoji="1" lang="zh-TW" altLang="en-US" sz="1800" dirty="0" smtClean="0"/>
              <a:t>多種</a:t>
            </a:r>
            <a:r>
              <a:rPr kumimoji="1" lang="zh-TW" altLang="en-US" sz="1800" dirty="0"/>
              <a:t>控制模式可以選用：</a:t>
            </a:r>
            <a:r>
              <a:rPr kumimoji="1" lang="en-US" altLang="zh-TW" sz="1800" dirty="0"/>
              <a:t>I/O </a:t>
            </a:r>
            <a:r>
              <a:rPr kumimoji="1" lang="zh-TW" altLang="en-US" sz="1800" dirty="0"/>
              <a:t>控制模式</a:t>
            </a:r>
            <a:r>
              <a:rPr kumimoji="1" lang="en-US" altLang="zh-TW" sz="1800" dirty="0"/>
              <a:t>, </a:t>
            </a:r>
            <a:r>
              <a:rPr kumimoji="1" lang="zh-TW" altLang="en-US" sz="1800" dirty="0"/>
              <a:t>串列埠控制模式</a:t>
            </a:r>
            <a:r>
              <a:rPr kumimoji="1" lang="en-US" altLang="zh-TW" sz="1800" dirty="0"/>
              <a:t>,</a:t>
            </a:r>
            <a:r>
              <a:rPr kumimoji="1" lang="zh-TW" altLang="en-US" sz="1800" dirty="0"/>
              <a:t>按鈕控制模式</a:t>
            </a:r>
          </a:p>
          <a:p>
            <a:r>
              <a:rPr kumimoji="1" lang="zh-TW" altLang="en-US" sz="1800" dirty="0" smtClean="0"/>
              <a:t>可</a:t>
            </a:r>
            <a:r>
              <a:rPr kumimoji="1" lang="zh-TW" altLang="en-US" sz="1800" dirty="0"/>
              <a:t>用資料夾儲存音效檔，支援到 </a:t>
            </a:r>
            <a:r>
              <a:rPr kumimoji="1" lang="en-US" altLang="zh-TW" sz="1800" dirty="0"/>
              <a:t>100 </a:t>
            </a:r>
            <a:r>
              <a:rPr kumimoji="1" lang="zh-TW" altLang="en-US" sz="1800" dirty="0"/>
              <a:t>個資料夾，每一個資料夾可支援到</a:t>
            </a:r>
          </a:p>
          <a:p>
            <a:r>
              <a:rPr kumimoji="1" lang="en-US" altLang="zh-TW" sz="1800" dirty="0"/>
              <a:t>255 </a:t>
            </a:r>
            <a:r>
              <a:rPr kumimoji="1" lang="zh-TW" altLang="en-US" sz="1800" dirty="0"/>
              <a:t>音效檔</a:t>
            </a:r>
          </a:p>
          <a:p>
            <a:r>
              <a:rPr kumimoji="1" lang="zh-TW" altLang="en-US" sz="1800" dirty="0" smtClean="0"/>
              <a:t>支援 </a:t>
            </a:r>
            <a:r>
              <a:rPr kumimoji="1" lang="en-US" altLang="zh-TW" sz="1800" dirty="0"/>
              <a:t>30 </a:t>
            </a:r>
            <a:r>
              <a:rPr kumimoji="1" lang="zh-TW" altLang="en-US" sz="1800" dirty="0"/>
              <a:t>階層的音量調整功能、</a:t>
            </a:r>
            <a:r>
              <a:rPr kumimoji="1" lang="en-US" altLang="zh-TW" sz="1800" dirty="0"/>
              <a:t>6 </a:t>
            </a:r>
            <a:r>
              <a:rPr kumimoji="1" lang="zh-TW" altLang="en-US" sz="1800" dirty="0"/>
              <a:t>階層的 </a:t>
            </a:r>
            <a:r>
              <a:rPr kumimoji="1" lang="en-US" altLang="zh-TW" sz="1800" dirty="0"/>
              <a:t>EQ </a:t>
            </a:r>
            <a:r>
              <a:rPr kumimoji="1" lang="zh-TW" altLang="en-US" sz="1800" dirty="0"/>
              <a:t>調整功能</a:t>
            </a:r>
          </a:p>
          <a:p>
            <a:r>
              <a:rPr kumimoji="1" lang="zh-TW" altLang="en-US" sz="1800" dirty="0" smtClean="0"/>
              <a:t>大小</a:t>
            </a:r>
            <a:r>
              <a:rPr kumimoji="1" lang="en-US" altLang="zh-TW" sz="1800" dirty="0"/>
              <a:t>: 20mm*20mm</a:t>
            </a:r>
          </a:p>
          <a:p>
            <a:r>
              <a:rPr kumimoji="1" lang="zh-TW" altLang="en-US" sz="1800" dirty="0" smtClean="0"/>
              <a:t>重量</a:t>
            </a:r>
            <a:r>
              <a:rPr kumimoji="1" lang="en-US" altLang="zh-TW" sz="1800" dirty="0"/>
              <a:t>: 20g </a:t>
            </a:r>
            <a:endParaRPr kumimoji="1" lang="zh-TW" altLang="en-US" sz="1800" dirty="0"/>
          </a:p>
        </p:txBody>
      </p:sp>
      <p:pic>
        <p:nvPicPr>
          <p:cNvPr id="9218" name="Picture 2" descr="ãmp3 player arduinoãçåçæå°çµæ"/>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9217" b="89680" l="10000" r="84667"/>
                    </a14:imgEffect>
                  </a14:imgLayer>
                </a14:imgProps>
              </a:ext>
              <a:ext uri="{28A0092B-C50C-407E-A947-70E740481C1C}">
                <a14:useLocalDpi xmlns:a14="http://schemas.microsoft.com/office/drawing/2010/main" val="0"/>
              </a:ext>
            </a:extLst>
          </a:blip>
          <a:srcRect/>
          <a:stretch>
            <a:fillRect/>
          </a:stretch>
        </p:blipFill>
        <p:spPr bwMode="auto">
          <a:xfrm>
            <a:off x="3483140" y="4463755"/>
            <a:ext cx="2177722" cy="203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34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腳位說明</a:t>
            </a:r>
            <a:r>
              <a:rPr kumimoji="1" lang="zh-TW" altLang="en-US" dirty="0" smtClean="0"/>
              <a:t>：</a:t>
            </a:r>
            <a:endParaRPr kumimoji="1" lang="zh-TW" altLang="en-US" dirty="0" smtClean="0"/>
          </a:p>
        </p:txBody>
      </p:sp>
      <p:sp>
        <p:nvSpPr>
          <p:cNvPr id="4" name="標題 3"/>
          <p:cNvSpPr>
            <a:spLocks noGrp="1"/>
          </p:cNvSpPr>
          <p:nvPr>
            <p:ph type="title"/>
          </p:nvPr>
        </p:nvSpPr>
        <p:spPr/>
        <p:txBody>
          <a:bodyPr/>
          <a:lstStyle/>
          <a:p>
            <a:endParaRPr lang="zh-TW" altLang="en-US"/>
          </a:p>
        </p:txBody>
      </p:sp>
      <p:pic>
        <p:nvPicPr>
          <p:cNvPr id="11266" name="Picture 2" descr="ãDFplayer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96" y="1845879"/>
            <a:ext cx="6917887" cy="408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46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程式</a:t>
            </a:r>
            <a:r>
              <a:rPr kumimoji="1" lang="zh-TW" altLang="en-US" dirty="0" smtClean="0"/>
              <a:t>範例：</a:t>
            </a:r>
            <a:endParaRPr kumimoji="1" lang="zh-TW" altLang="en-US" dirty="0" smtClean="0"/>
          </a:p>
        </p:txBody>
      </p:sp>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642559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LCD</a:t>
            </a:r>
            <a:r>
              <a:rPr kumimoji="1" lang="zh-TW" altLang="en-US" dirty="0" smtClean="0"/>
              <a:t>模組器</a:t>
            </a:r>
            <a:endParaRPr kumimoji="1" lang="zh-TW" altLang="en-US" dirty="0"/>
          </a:p>
        </p:txBody>
      </p:sp>
      <p:sp>
        <p:nvSpPr>
          <p:cNvPr id="3" name="內容版面配置區 2"/>
          <p:cNvSpPr>
            <a:spLocks noGrp="1"/>
          </p:cNvSpPr>
          <p:nvPr>
            <p:ph idx="1"/>
          </p:nvPr>
        </p:nvSpPr>
        <p:spPr/>
        <p:txBody>
          <a:bodyPr/>
          <a:lstStyle/>
          <a:p>
            <a:r>
              <a:rPr lang="zh-TW" altLang="en-US" dirty="0"/>
              <a:t>採用優質</a:t>
            </a:r>
            <a:r>
              <a:rPr lang="en-US" altLang="zh-TW" dirty="0"/>
              <a:t>1602</a:t>
            </a:r>
            <a:r>
              <a:rPr lang="zh-TW" altLang="en-US" dirty="0"/>
              <a:t>液晶螢幕，黃綠底黑字，顯示清楚，</a:t>
            </a:r>
            <a:r>
              <a:rPr lang="en-US" altLang="zh-TW" dirty="0"/>
              <a:t>I2C</a:t>
            </a:r>
            <a:r>
              <a:rPr lang="zh-TW" altLang="en-US" dirty="0"/>
              <a:t>匯流排控制，只佔用兩個</a:t>
            </a:r>
            <a:r>
              <a:rPr lang="en-US" altLang="zh-TW" dirty="0"/>
              <a:t>IO</a:t>
            </a:r>
            <a:r>
              <a:rPr lang="zh-TW" altLang="en-US" dirty="0"/>
              <a:t>口，背光燈可調，可以用跳線控制，也可以透過程式控制亮度，螢幕顯示對比度可調，</a:t>
            </a:r>
            <a:r>
              <a:rPr lang="en-US" altLang="zh-TW" dirty="0"/>
              <a:t>5V</a:t>
            </a:r>
            <a:r>
              <a:rPr lang="zh-TW" altLang="en-US" dirty="0"/>
              <a:t>電壓供電，設備位址</a:t>
            </a:r>
            <a:r>
              <a:rPr lang="en-US" altLang="zh-TW" dirty="0" smtClean="0"/>
              <a:t>0x27</a:t>
            </a:r>
            <a:r>
              <a:rPr lang="zh-TW" altLang="en-US" dirty="0"/>
              <a:t>。</a:t>
            </a:r>
            <a:endParaRPr kumimoji="1" lang="zh-TW" altLang="en-US" dirty="0"/>
          </a:p>
        </p:txBody>
      </p:sp>
      <p:sp>
        <p:nvSpPr>
          <p:cNvPr id="5" name="文字方塊 4"/>
          <p:cNvSpPr txBox="1"/>
          <p:nvPr/>
        </p:nvSpPr>
        <p:spPr>
          <a:xfrm>
            <a:off x="5446517" y="4797096"/>
            <a:ext cx="2951653" cy="1371209"/>
          </a:xfrm>
          <a:prstGeom prst="rect">
            <a:avLst/>
          </a:prstGeom>
          <a:noFill/>
        </p:spPr>
        <p:txBody>
          <a:bodyPr wrap="square" rtlCol="0">
            <a:spAutoFit/>
          </a:bodyPr>
          <a:lstStyle/>
          <a:p>
            <a:r>
              <a:rPr lang="en-US" altLang="zh-TW" sz="1662" dirty="0" smtClean="0">
                <a:solidFill>
                  <a:schemeClr val="accent2"/>
                </a:solidFill>
                <a:latin typeface="+mn-ea"/>
                <a:cs typeface="LiHei Pro Medium" charset="-120"/>
              </a:rPr>
              <a:t>LCD</a:t>
            </a:r>
            <a:r>
              <a:rPr lang="zh-TW" altLang="en-US" sz="1662" dirty="0" smtClean="0">
                <a:solidFill>
                  <a:schemeClr val="accent2"/>
                </a:solidFill>
                <a:latin typeface="+mn-ea"/>
                <a:cs typeface="LiHei Pro Medium" charset="-120"/>
              </a:rPr>
              <a:t>模組</a:t>
            </a:r>
            <a:r>
              <a:rPr lang="en-US" altLang="zh-TW" sz="1662" dirty="0">
                <a:solidFill>
                  <a:schemeClr val="accent2"/>
                </a:solidFill>
                <a:latin typeface="+mn-ea"/>
                <a:cs typeface="LiHei Pro Medium" charset="-120"/>
              </a:rPr>
              <a:t>	</a:t>
            </a:r>
            <a:r>
              <a:rPr lang="zh-TW" altLang="en-US" sz="1662" dirty="0" smtClean="0">
                <a:solidFill>
                  <a:schemeClr val="accent2"/>
                </a:solidFill>
                <a:latin typeface="+mn-ea"/>
                <a:cs typeface="LiHei Pro Medium" charset="-120"/>
              </a:rPr>
              <a:t>                 </a:t>
            </a:r>
            <a:r>
              <a:rPr lang="zh-TW" altLang="en-US" sz="1662" dirty="0">
                <a:solidFill>
                  <a:schemeClr val="accent2"/>
                </a:solidFill>
                <a:latin typeface="+mn-ea"/>
                <a:cs typeface="LiHei Pro Medium" charset="-120"/>
              </a:rPr>
              <a:t>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smtClean="0">
                <a:solidFill>
                  <a:schemeClr val="accent2"/>
                </a:solidFill>
                <a:latin typeface="+mn-ea"/>
                <a:cs typeface="LiHei Pro Medium" charset="-120"/>
              </a:rPr>
              <a:t>GND</a:t>
            </a:r>
            <a:r>
              <a:rPr lang="zh-TW" altLang="en-US" sz="1662" dirty="0" smtClean="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en-US" altLang="zh-TW" sz="1662" dirty="0" smtClean="0">
                <a:solidFill>
                  <a:schemeClr val="accent2"/>
                </a:solidFill>
                <a:latin typeface="+mn-ea"/>
                <a:cs typeface="LiHei Pro Medium" charset="-120"/>
              </a:rPr>
              <a:t>VCC</a:t>
            </a:r>
            <a:r>
              <a:rPr lang="zh-TW" altLang="en-US" sz="1662" dirty="0" smtClean="0">
                <a:solidFill>
                  <a:schemeClr val="accent2"/>
                </a:solidFill>
                <a:latin typeface="+mn-ea"/>
                <a:cs typeface="LiHei Pro Medium" charset="-120"/>
              </a:rPr>
              <a:t> ：</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smtClean="0">
                <a:solidFill>
                  <a:schemeClr val="accent2"/>
                </a:solidFill>
                <a:latin typeface="+mn-ea"/>
                <a:cs typeface="LiHei Pro Medium" charset="-120"/>
              </a:rPr>
              <a:t>SDA</a:t>
            </a:r>
            <a:r>
              <a:rPr lang="zh-TW" altLang="en-US" sz="1662" dirty="0" smtClean="0">
                <a:solidFill>
                  <a:schemeClr val="accent2"/>
                </a:solidFill>
                <a:latin typeface="+mn-ea"/>
                <a:cs typeface="LiHei Pro Medium" charset="-120"/>
              </a:rPr>
              <a:t>：輸出</a:t>
            </a:r>
            <a:r>
              <a:rPr lang="zh-TW" altLang="en-US"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-&gt; pinA4</a:t>
            </a:r>
          </a:p>
          <a:p>
            <a:r>
              <a:rPr lang="en-US" altLang="zh-TW" sz="1662" dirty="0" smtClean="0">
                <a:solidFill>
                  <a:schemeClr val="accent2"/>
                </a:solidFill>
                <a:latin typeface="+mn-ea"/>
                <a:cs typeface="LiHei Pro Medium" charset="-120"/>
              </a:rPr>
              <a:t>SCL</a:t>
            </a:r>
            <a:r>
              <a:rPr lang="zh-TW" altLang="en-US" sz="1662" dirty="0" smtClean="0">
                <a:solidFill>
                  <a:schemeClr val="accent2"/>
                </a:solidFill>
                <a:latin typeface="+mn-ea"/>
                <a:cs typeface="LiHei Pro Medium" charset="-120"/>
              </a:rPr>
              <a:t> ：輸出　　　   </a:t>
            </a:r>
            <a:r>
              <a:rPr lang="en-US" altLang="zh-TW" sz="1662" dirty="0" smtClean="0">
                <a:solidFill>
                  <a:schemeClr val="accent2"/>
                </a:solidFill>
                <a:latin typeface="+mn-ea"/>
                <a:cs typeface="LiHei Pro Medium" charset="-120"/>
              </a:rPr>
              <a:t>-&gt; pinA5</a:t>
            </a:r>
            <a:endParaRPr lang="zh-TW" altLang="en-US" sz="1662" dirty="0">
              <a:solidFill>
                <a:schemeClr val="accent2"/>
              </a:solidFill>
              <a:latin typeface="+mn-ea"/>
              <a:cs typeface="LiHei Pro Medium" charset="-120"/>
            </a:endParaRPr>
          </a:p>
        </p:txBody>
      </p:sp>
      <p:pic>
        <p:nvPicPr>
          <p:cNvPr id="8194" name="Picture 2" descr="ãArduino IIC/I2C 1602 LCDãçåçæå°çµæ"/>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200" b="90000" l="5400" r="90000">
                        <a14:foregroundMark x1="29800" y1="20400" x2="68600" y2="29600"/>
                      </a14:backgroundRemoval>
                    </a14:imgEffect>
                  </a14:imgLayer>
                </a14:imgProps>
              </a:ext>
              <a:ext uri="{28A0092B-C50C-407E-A947-70E740481C1C}">
                <a14:useLocalDpi xmlns:a14="http://schemas.microsoft.com/office/drawing/2010/main" val="0"/>
              </a:ext>
            </a:extLst>
          </a:blip>
          <a:srcRect/>
          <a:stretch>
            <a:fillRect/>
          </a:stretch>
        </p:blipFill>
        <p:spPr bwMode="auto">
          <a:xfrm>
            <a:off x="732136" y="3141046"/>
            <a:ext cx="3713740" cy="371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119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28651" y="792455"/>
            <a:ext cx="7886700" cy="5068599"/>
          </a:xfrm>
        </p:spPr>
        <p:txBody>
          <a:bodyPr/>
          <a:lstStyle/>
          <a:p>
            <a:r>
              <a:rPr kumimoji="1" lang="zh-TW" altLang="en-US" dirty="0" smtClean="0"/>
              <a:t>匯入函式庫：</a:t>
            </a:r>
            <a:endParaRPr kumimoji="1" lang="zh-TW" altLang="en-US" dirty="0" smtClean="0"/>
          </a:p>
        </p:txBody>
      </p:sp>
      <p:sp>
        <p:nvSpPr>
          <p:cNvPr id="5" name="內容版面配置區 2"/>
          <p:cNvSpPr txBox="1">
            <a:spLocks/>
          </p:cNvSpPr>
          <p:nvPr/>
        </p:nvSpPr>
        <p:spPr>
          <a:xfrm>
            <a:off x="341436" y="1445054"/>
            <a:ext cx="8647611" cy="634020"/>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r>
              <a:rPr lang="zh-TW" altLang="en-US" sz="1600" dirty="0" smtClean="0"/>
              <a:t>首先到 </a:t>
            </a:r>
            <a:r>
              <a:rPr lang="en-US" altLang="zh-TW" sz="1600" dirty="0">
                <a:hlinkClick r:id="rId2"/>
              </a:rPr>
              <a:t>https://bitbucket.org/fmalpartida/new-liquidcrystal/downloads</a:t>
            </a:r>
            <a:r>
              <a:rPr lang="en-US" altLang="zh-TW" sz="1600" dirty="0" smtClean="0">
                <a:hlinkClick r:id="rId2"/>
              </a:rPr>
              <a:t>/</a:t>
            </a:r>
            <a:endParaRPr lang="en-US" altLang="zh-TW" sz="1600" dirty="0" smtClean="0"/>
          </a:p>
          <a:p>
            <a:r>
              <a:rPr lang="zh-TW" altLang="en-US" sz="1600" dirty="0" smtClean="0"/>
              <a:t>下載</a:t>
            </a:r>
            <a:r>
              <a:rPr lang="en-US" altLang="zh-TW" sz="1600" dirty="0" smtClean="0"/>
              <a:t>LCD</a:t>
            </a:r>
            <a:r>
              <a:rPr lang="zh-TW" altLang="en-US" sz="1600" dirty="0" smtClean="0"/>
              <a:t>的資料，把他新增到</a:t>
            </a:r>
            <a:r>
              <a:rPr lang="en-US" altLang="zh-TW" sz="1600" dirty="0" smtClean="0"/>
              <a:t>Arduino</a:t>
            </a:r>
            <a:r>
              <a:rPr lang="zh-TW" altLang="en-US" sz="1600" dirty="0" smtClean="0"/>
              <a:t>程式資料夾裡的</a:t>
            </a:r>
            <a:r>
              <a:rPr lang="en-US" altLang="zh-TW" sz="1600" dirty="0" smtClean="0"/>
              <a:t>libraries</a:t>
            </a:r>
            <a:r>
              <a:rPr lang="zh-TW" altLang="en-US" sz="1600" dirty="0" smtClean="0"/>
              <a:t>裡。</a:t>
            </a:r>
            <a:endParaRPr lang="zh-TW" altLang="en-US" sz="1600" dirty="0"/>
          </a:p>
        </p:txBody>
      </p:sp>
      <p:pic>
        <p:nvPicPr>
          <p:cNvPr id="3" name="圖片 2"/>
          <p:cNvPicPr>
            <a:picLocks noChangeAspect="1"/>
          </p:cNvPicPr>
          <p:nvPr/>
        </p:nvPicPr>
        <p:blipFill>
          <a:blip r:embed="rId3"/>
          <a:stretch>
            <a:fillRect/>
          </a:stretch>
        </p:blipFill>
        <p:spPr>
          <a:xfrm>
            <a:off x="341436" y="2627849"/>
            <a:ext cx="7356254" cy="3421654"/>
          </a:xfrm>
          <a:prstGeom prst="rect">
            <a:avLst/>
          </a:prstGeom>
        </p:spPr>
      </p:pic>
      <p:pic>
        <p:nvPicPr>
          <p:cNvPr id="3074" name="Picture 2" descr="ãå¯å¥å½å¼åº«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277" y="2267523"/>
            <a:ext cx="3298461" cy="40359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21777" y="3623222"/>
            <a:ext cx="1449368" cy="3468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4382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sp>
        <p:nvSpPr>
          <p:cNvPr id="6" name="文字方塊 5"/>
          <p:cNvSpPr txBox="1"/>
          <p:nvPr/>
        </p:nvSpPr>
        <p:spPr>
          <a:xfrm>
            <a:off x="525516" y="1652651"/>
            <a:ext cx="9175532" cy="4524315"/>
          </a:xfrm>
          <a:prstGeom prst="rect">
            <a:avLst/>
          </a:prstGeom>
          <a:noFill/>
        </p:spPr>
        <p:txBody>
          <a:bodyPr wrap="square" rtlCol="0">
            <a:spAutoFit/>
          </a:bodyPr>
          <a:lstStyle/>
          <a:p>
            <a:r>
              <a:rPr lang="en-US" altLang="zh-TW" dirty="0" smtClean="0"/>
              <a:t>#include &lt;</a:t>
            </a:r>
            <a:r>
              <a:rPr lang="en-US" altLang="zh-TW" dirty="0" err="1" smtClean="0"/>
              <a:t>Wire.h</a:t>
            </a:r>
            <a:r>
              <a:rPr lang="en-US" altLang="zh-TW" dirty="0" smtClean="0"/>
              <a:t>&gt;  // Arduino IDE </a:t>
            </a:r>
            <a:r>
              <a:rPr lang="zh-TW" altLang="en-US" dirty="0" smtClean="0"/>
              <a:t>內建</a:t>
            </a:r>
          </a:p>
          <a:p>
            <a:r>
              <a:rPr lang="en-US" altLang="zh-TW" dirty="0" smtClean="0"/>
              <a:t>#include &lt;LiquidCrystal_I2C.h&gt;</a:t>
            </a:r>
          </a:p>
          <a:p>
            <a:r>
              <a:rPr lang="en-US" altLang="zh-TW" dirty="0" smtClean="0"/>
              <a:t>LiquidCrystal_I2C </a:t>
            </a:r>
            <a:r>
              <a:rPr lang="en-US" altLang="zh-TW" dirty="0" err="1" smtClean="0"/>
              <a:t>lcd</a:t>
            </a:r>
            <a:r>
              <a:rPr lang="en-US" altLang="zh-TW" dirty="0" smtClean="0"/>
              <a:t>(0x27, 2, 1, 0, 4, 5, 6, 7, 3, POSITIVE);  // </a:t>
            </a:r>
            <a:r>
              <a:rPr lang="zh-TW" altLang="en-US" dirty="0" smtClean="0"/>
              <a:t>設定 </a:t>
            </a:r>
            <a:r>
              <a:rPr lang="en-US" altLang="zh-TW" dirty="0" smtClean="0"/>
              <a:t>LCD I2C </a:t>
            </a:r>
            <a:r>
              <a:rPr lang="zh-TW" altLang="en-US" dirty="0" smtClean="0"/>
              <a:t>位址</a:t>
            </a:r>
          </a:p>
          <a:p>
            <a:endParaRPr lang="zh-TW" altLang="en-US" dirty="0" smtClean="0"/>
          </a:p>
          <a:p>
            <a:r>
              <a:rPr lang="en-US" altLang="zh-TW" dirty="0" smtClean="0"/>
              <a:t>void setup() {</a:t>
            </a:r>
          </a:p>
          <a:p>
            <a:r>
              <a:rPr lang="en-US" altLang="zh-TW" dirty="0" smtClean="0"/>
              <a:t>  </a:t>
            </a:r>
            <a:r>
              <a:rPr lang="en-US" altLang="zh-TW" dirty="0" err="1" smtClean="0"/>
              <a:t>Serial.begin</a:t>
            </a:r>
            <a:r>
              <a:rPr lang="en-US" altLang="zh-TW" dirty="0" smtClean="0"/>
              <a:t>(115200);  // </a:t>
            </a:r>
            <a:r>
              <a:rPr lang="zh-TW" altLang="en-US" dirty="0" smtClean="0"/>
              <a:t>用於手動輸入文字</a:t>
            </a:r>
          </a:p>
          <a:p>
            <a:r>
              <a:rPr lang="zh-TW" altLang="en-US" dirty="0" smtClean="0"/>
              <a:t>  </a:t>
            </a:r>
            <a:r>
              <a:rPr lang="en-US" altLang="zh-TW" dirty="0" err="1" smtClean="0"/>
              <a:t>lcd.begin</a:t>
            </a:r>
            <a:r>
              <a:rPr lang="en-US" altLang="zh-TW" dirty="0" smtClean="0"/>
              <a:t>(16, 2);      // </a:t>
            </a:r>
            <a:r>
              <a:rPr lang="zh-TW" altLang="en-US" dirty="0" smtClean="0"/>
              <a:t>初始化 </a:t>
            </a:r>
            <a:r>
              <a:rPr lang="en-US" altLang="zh-TW" dirty="0" smtClean="0"/>
              <a:t>LCD</a:t>
            </a:r>
            <a:r>
              <a:rPr lang="zh-TW" altLang="en-US" dirty="0" smtClean="0"/>
              <a:t>，一行 </a:t>
            </a:r>
            <a:r>
              <a:rPr lang="en-US" altLang="zh-TW" dirty="0" smtClean="0"/>
              <a:t>16 </a:t>
            </a:r>
            <a:r>
              <a:rPr lang="zh-TW" altLang="en-US" dirty="0" smtClean="0"/>
              <a:t>的字元，共 </a:t>
            </a:r>
            <a:r>
              <a:rPr lang="en-US" altLang="zh-TW" dirty="0" smtClean="0"/>
              <a:t>2 </a:t>
            </a:r>
            <a:r>
              <a:rPr lang="zh-TW" altLang="en-US" dirty="0" smtClean="0"/>
              <a:t>行，預設開啟背光</a:t>
            </a:r>
          </a:p>
          <a:p>
            <a:endParaRPr lang="zh-TW" altLang="en-US" dirty="0" smtClean="0"/>
          </a:p>
          <a:p>
            <a:r>
              <a:rPr lang="zh-TW" altLang="en-US" dirty="0" smtClean="0"/>
              <a:t>  </a:t>
            </a:r>
            <a:r>
              <a:rPr lang="en-US" altLang="zh-TW" dirty="0" smtClean="0"/>
              <a:t>// </a:t>
            </a:r>
            <a:r>
              <a:rPr lang="zh-TW" altLang="en-US" dirty="0" smtClean="0"/>
              <a:t>閃爍三次</a:t>
            </a:r>
          </a:p>
          <a:p>
            <a:r>
              <a:rPr lang="zh-TW" altLang="en-US" dirty="0" smtClean="0"/>
              <a:t>  </a:t>
            </a:r>
            <a:r>
              <a:rPr lang="en-US" altLang="zh-TW" dirty="0" smtClean="0"/>
              <a:t>for(</a:t>
            </a:r>
            <a:r>
              <a:rPr lang="en-US" altLang="zh-TW" dirty="0" err="1" smtClean="0"/>
              <a:t>int</a:t>
            </a:r>
            <a:r>
              <a:rPr lang="en-US" altLang="zh-TW" dirty="0" smtClean="0"/>
              <a:t> </a:t>
            </a:r>
            <a:r>
              <a:rPr lang="en-US" altLang="zh-TW" dirty="0" err="1" smtClean="0"/>
              <a:t>i</a:t>
            </a:r>
            <a:r>
              <a:rPr lang="en-US" altLang="zh-TW" dirty="0" smtClean="0"/>
              <a:t> = 0; </a:t>
            </a:r>
            <a:r>
              <a:rPr lang="en-US" altLang="zh-TW" dirty="0" err="1" smtClean="0"/>
              <a:t>i</a:t>
            </a:r>
            <a:r>
              <a:rPr lang="en-US" altLang="zh-TW" dirty="0" smtClean="0"/>
              <a:t> &lt; 3; </a:t>
            </a:r>
            <a:r>
              <a:rPr lang="en-US" altLang="zh-TW" dirty="0" err="1" smtClean="0"/>
              <a:t>i</a:t>
            </a:r>
            <a:r>
              <a:rPr lang="en-US" altLang="zh-TW" dirty="0" smtClean="0"/>
              <a:t>++) {</a:t>
            </a:r>
          </a:p>
          <a:p>
            <a:r>
              <a:rPr lang="en-US" altLang="zh-TW" dirty="0" smtClean="0"/>
              <a:t>    </a:t>
            </a:r>
            <a:r>
              <a:rPr lang="en-US" altLang="zh-TW" dirty="0" err="1" smtClean="0"/>
              <a:t>lcd.backlight</a:t>
            </a:r>
            <a:r>
              <a:rPr lang="en-US" altLang="zh-TW" dirty="0" smtClean="0"/>
              <a:t>(); // </a:t>
            </a:r>
            <a:r>
              <a:rPr lang="zh-TW" altLang="en-US" dirty="0" smtClean="0"/>
              <a:t>開啟背光</a:t>
            </a:r>
          </a:p>
          <a:p>
            <a:r>
              <a:rPr lang="zh-TW" altLang="en-US" dirty="0" smtClean="0"/>
              <a:t>    </a:t>
            </a:r>
            <a:r>
              <a:rPr lang="en-US" altLang="zh-TW" dirty="0" smtClean="0"/>
              <a:t>delay(250);</a:t>
            </a:r>
          </a:p>
          <a:p>
            <a:r>
              <a:rPr lang="en-US" altLang="zh-TW" dirty="0" smtClean="0"/>
              <a:t>    </a:t>
            </a:r>
            <a:r>
              <a:rPr lang="en-US" altLang="zh-TW" dirty="0" err="1" smtClean="0"/>
              <a:t>lcd.noBacklight</a:t>
            </a:r>
            <a:r>
              <a:rPr lang="en-US" altLang="zh-TW" dirty="0" smtClean="0"/>
              <a:t>(); // </a:t>
            </a:r>
            <a:r>
              <a:rPr lang="zh-TW" altLang="en-US" dirty="0" smtClean="0"/>
              <a:t>關閉背光</a:t>
            </a:r>
          </a:p>
          <a:p>
            <a:r>
              <a:rPr lang="zh-TW" altLang="en-US" dirty="0" smtClean="0"/>
              <a:t>    </a:t>
            </a:r>
            <a:r>
              <a:rPr lang="en-US" altLang="zh-TW" dirty="0" smtClean="0"/>
              <a:t>delay(250);</a:t>
            </a:r>
          </a:p>
          <a:p>
            <a:r>
              <a:rPr lang="en-US" altLang="zh-TW" dirty="0" smtClean="0"/>
              <a:t>  }</a:t>
            </a:r>
          </a:p>
          <a:p>
            <a:r>
              <a:rPr lang="en-US" altLang="zh-TW" dirty="0" smtClean="0"/>
              <a:t>  </a:t>
            </a:r>
            <a:r>
              <a:rPr lang="en-US" altLang="zh-TW" dirty="0" err="1" smtClean="0"/>
              <a:t>lcd.backlight</a:t>
            </a:r>
            <a:r>
              <a:rPr lang="en-US" altLang="zh-TW" dirty="0" smtClean="0"/>
              <a:t>();</a:t>
            </a:r>
            <a:endParaRPr lang="zh-TW" altLang="en-US" dirty="0"/>
          </a:p>
        </p:txBody>
      </p:sp>
    </p:spTree>
    <p:extLst>
      <p:ext uri="{BB962C8B-B14F-4D97-AF65-F5344CB8AC3E}">
        <p14:creationId xmlns:p14="http://schemas.microsoft.com/office/powerpoint/2010/main" val="726243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40586" y="163232"/>
            <a:ext cx="4340774" cy="5078313"/>
          </a:xfrm>
          <a:prstGeom prst="rect">
            <a:avLst/>
          </a:prstGeom>
          <a:noFill/>
        </p:spPr>
        <p:txBody>
          <a:bodyPr wrap="square" rtlCol="0">
            <a:spAutoFit/>
          </a:bodyPr>
          <a:lstStyle/>
          <a:p>
            <a:endParaRPr lang="zh-TW" altLang="en-US" dirty="0" smtClean="0"/>
          </a:p>
          <a:p>
            <a:r>
              <a:rPr lang="zh-TW" altLang="en-US" dirty="0" smtClean="0"/>
              <a:t>  </a:t>
            </a:r>
            <a:r>
              <a:rPr lang="en-US" altLang="zh-TW" dirty="0" smtClean="0"/>
              <a:t>// </a:t>
            </a:r>
            <a:r>
              <a:rPr lang="zh-TW" altLang="en-US" dirty="0" smtClean="0"/>
              <a:t>輸出初始化文字</a:t>
            </a:r>
          </a:p>
          <a:p>
            <a:r>
              <a:rPr lang="zh-TW" altLang="en-US" dirty="0" smtClean="0"/>
              <a:t>  </a:t>
            </a:r>
            <a:r>
              <a:rPr lang="en-US" altLang="zh-TW" dirty="0" err="1" smtClean="0"/>
              <a:t>lcd.setCursor</a:t>
            </a:r>
            <a:r>
              <a:rPr lang="en-US" altLang="zh-TW" dirty="0" smtClean="0"/>
              <a:t>(0, 0); // </a:t>
            </a:r>
            <a:r>
              <a:rPr lang="zh-TW" altLang="en-US" dirty="0" smtClean="0"/>
              <a:t>設定游標位置在第一行行首</a:t>
            </a:r>
          </a:p>
          <a:p>
            <a:r>
              <a:rPr lang="zh-TW" altLang="en-US" dirty="0" smtClean="0"/>
              <a:t>  </a:t>
            </a:r>
            <a:r>
              <a:rPr lang="en-US" altLang="zh-TW" dirty="0" err="1" smtClean="0"/>
              <a:t>lcd.print</a:t>
            </a:r>
            <a:r>
              <a:rPr lang="en-US" altLang="zh-TW" dirty="0" smtClean="0"/>
              <a:t>("Hello, world!");</a:t>
            </a:r>
          </a:p>
          <a:p>
            <a:r>
              <a:rPr lang="en-US" altLang="zh-TW" dirty="0" smtClean="0"/>
              <a:t>  delay(1000);</a:t>
            </a:r>
          </a:p>
          <a:p>
            <a:r>
              <a:rPr lang="en-US" altLang="zh-TW" dirty="0" smtClean="0"/>
              <a:t>  </a:t>
            </a:r>
            <a:r>
              <a:rPr lang="en-US" altLang="zh-TW" dirty="0" err="1" smtClean="0"/>
              <a:t>lcd.setCursor</a:t>
            </a:r>
            <a:r>
              <a:rPr lang="en-US" altLang="zh-TW" dirty="0" smtClean="0"/>
              <a:t>(0, 1); // </a:t>
            </a:r>
            <a:r>
              <a:rPr lang="zh-TW" altLang="en-US" dirty="0" smtClean="0"/>
              <a:t>設定游標位置在第二行行首</a:t>
            </a:r>
          </a:p>
          <a:p>
            <a:r>
              <a:rPr lang="zh-TW" altLang="en-US" dirty="0" smtClean="0"/>
              <a:t>  </a:t>
            </a:r>
            <a:r>
              <a:rPr lang="en-US" altLang="zh-TW" dirty="0" err="1" smtClean="0"/>
              <a:t>lcd.print</a:t>
            </a:r>
            <a:r>
              <a:rPr lang="en-US" altLang="zh-TW" dirty="0" smtClean="0"/>
              <a:t>("GTWang.org");</a:t>
            </a:r>
          </a:p>
          <a:p>
            <a:r>
              <a:rPr lang="en-US" altLang="zh-TW" dirty="0" smtClean="0"/>
              <a:t>  delay(8000);</a:t>
            </a:r>
          </a:p>
          <a:p>
            <a:endParaRPr lang="en-US" altLang="zh-TW" dirty="0" smtClean="0"/>
          </a:p>
          <a:p>
            <a:r>
              <a:rPr lang="en-US" altLang="zh-TW" dirty="0" smtClean="0"/>
              <a:t>  // </a:t>
            </a:r>
            <a:r>
              <a:rPr lang="zh-TW" altLang="en-US" dirty="0" smtClean="0"/>
              <a:t>告知使用者可以開始手動輸入訊息</a:t>
            </a:r>
          </a:p>
          <a:p>
            <a:r>
              <a:rPr lang="zh-TW" altLang="en-US" dirty="0" smtClean="0"/>
              <a:t>  </a:t>
            </a:r>
            <a:r>
              <a:rPr lang="en-US" altLang="zh-TW" dirty="0" err="1" smtClean="0"/>
              <a:t>lcd.clear</a:t>
            </a:r>
            <a:r>
              <a:rPr lang="en-US" altLang="zh-TW" dirty="0" smtClean="0"/>
              <a:t>();</a:t>
            </a:r>
          </a:p>
          <a:p>
            <a:r>
              <a:rPr lang="en-US" altLang="zh-TW" dirty="0" smtClean="0"/>
              <a:t>  </a:t>
            </a:r>
            <a:r>
              <a:rPr lang="en-US" altLang="zh-TW" dirty="0" err="1" smtClean="0"/>
              <a:t>lcd.setCursor</a:t>
            </a:r>
            <a:r>
              <a:rPr lang="en-US" altLang="zh-TW" dirty="0" smtClean="0"/>
              <a:t>(0, 0);</a:t>
            </a:r>
          </a:p>
          <a:p>
            <a:r>
              <a:rPr lang="en-US" altLang="zh-TW" dirty="0" smtClean="0"/>
              <a:t>  </a:t>
            </a:r>
            <a:r>
              <a:rPr lang="en-US" altLang="zh-TW" dirty="0" err="1" smtClean="0"/>
              <a:t>lcd.print</a:t>
            </a:r>
            <a:r>
              <a:rPr lang="en-US" altLang="zh-TW" dirty="0" smtClean="0"/>
              <a:t>("Use Serial Mon");</a:t>
            </a:r>
          </a:p>
          <a:p>
            <a:r>
              <a:rPr lang="en-US" altLang="zh-TW" dirty="0" smtClean="0"/>
              <a:t>  </a:t>
            </a:r>
            <a:r>
              <a:rPr lang="en-US" altLang="zh-TW" dirty="0" err="1" smtClean="0"/>
              <a:t>lcd.setCursor</a:t>
            </a:r>
            <a:r>
              <a:rPr lang="en-US" altLang="zh-TW" dirty="0" smtClean="0"/>
              <a:t>(0, 1);</a:t>
            </a:r>
          </a:p>
          <a:p>
            <a:r>
              <a:rPr lang="en-US" altLang="zh-TW" dirty="0" smtClean="0"/>
              <a:t>  </a:t>
            </a:r>
            <a:r>
              <a:rPr lang="en-US" altLang="zh-TW" dirty="0" err="1" smtClean="0"/>
              <a:t>lcd.print</a:t>
            </a:r>
            <a:r>
              <a:rPr lang="en-US" altLang="zh-TW" dirty="0" smtClean="0"/>
              <a:t>("Type to display");</a:t>
            </a:r>
          </a:p>
          <a:p>
            <a:r>
              <a:rPr lang="en-US" altLang="zh-TW" dirty="0" smtClean="0"/>
              <a:t>}</a:t>
            </a:r>
          </a:p>
        </p:txBody>
      </p:sp>
      <p:sp>
        <p:nvSpPr>
          <p:cNvPr id="5" name="文字方塊 4"/>
          <p:cNvSpPr txBox="1"/>
          <p:nvPr/>
        </p:nvSpPr>
        <p:spPr>
          <a:xfrm>
            <a:off x="4950372" y="359502"/>
            <a:ext cx="3720661" cy="4524315"/>
          </a:xfrm>
          <a:prstGeom prst="rect">
            <a:avLst/>
          </a:prstGeom>
          <a:noFill/>
        </p:spPr>
        <p:txBody>
          <a:bodyPr wrap="square" rtlCol="0">
            <a:spAutoFit/>
          </a:bodyPr>
          <a:lstStyle/>
          <a:p>
            <a:endParaRPr lang="en-US" altLang="zh-TW" dirty="0" smtClean="0"/>
          </a:p>
          <a:p>
            <a:r>
              <a:rPr lang="en-US" altLang="zh-TW" dirty="0" smtClean="0"/>
              <a:t>void loop() {</a:t>
            </a:r>
          </a:p>
          <a:p>
            <a:r>
              <a:rPr lang="en-US" altLang="zh-TW" dirty="0" smtClean="0"/>
              <a:t>  // </a:t>
            </a:r>
            <a:r>
              <a:rPr lang="zh-TW" altLang="en-US" dirty="0" smtClean="0"/>
              <a:t>當使用者手動輸入訊息</a:t>
            </a:r>
          </a:p>
          <a:p>
            <a:r>
              <a:rPr lang="zh-TW" altLang="en-US" dirty="0" smtClean="0"/>
              <a:t>  </a:t>
            </a:r>
            <a:r>
              <a:rPr lang="en-US" altLang="zh-TW" dirty="0" smtClean="0"/>
              <a:t>if (</a:t>
            </a:r>
            <a:r>
              <a:rPr lang="en-US" altLang="zh-TW" dirty="0" err="1" smtClean="0"/>
              <a:t>Serial.available</a:t>
            </a:r>
            <a:r>
              <a:rPr lang="en-US" altLang="zh-TW" dirty="0" smtClean="0"/>
              <a:t>()) {</a:t>
            </a:r>
          </a:p>
          <a:p>
            <a:r>
              <a:rPr lang="en-US" altLang="zh-TW" dirty="0" smtClean="0"/>
              <a:t>    // </a:t>
            </a:r>
            <a:r>
              <a:rPr lang="zh-TW" altLang="en-US" dirty="0" smtClean="0"/>
              <a:t>等待一小段時間，確認資料都接收下來了</a:t>
            </a:r>
          </a:p>
          <a:p>
            <a:r>
              <a:rPr lang="zh-TW" altLang="en-US" dirty="0" smtClean="0"/>
              <a:t>    </a:t>
            </a:r>
            <a:r>
              <a:rPr lang="en-US" altLang="zh-TW" dirty="0" smtClean="0"/>
              <a:t>delay(100);</a:t>
            </a:r>
          </a:p>
          <a:p>
            <a:r>
              <a:rPr lang="en-US" altLang="zh-TW" dirty="0" smtClean="0"/>
              <a:t>    // </a:t>
            </a:r>
            <a:r>
              <a:rPr lang="zh-TW" altLang="en-US" dirty="0" smtClean="0"/>
              <a:t>清除舊訊息</a:t>
            </a:r>
          </a:p>
          <a:p>
            <a:r>
              <a:rPr lang="zh-TW" altLang="en-US" dirty="0" smtClean="0"/>
              <a:t>    </a:t>
            </a:r>
            <a:r>
              <a:rPr lang="en-US" altLang="zh-TW" dirty="0" err="1" smtClean="0"/>
              <a:t>lcd.clear</a:t>
            </a:r>
            <a:r>
              <a:rPr lang="en-US" altLang="zh-TW" dirty="0" smtClean="0"/>
              <a:t>();</a:t>
            </a:r>
          </a:p>
          <a:p>
            <a:r>
              <a:rPr lang="en-US" altLang="zh-TW" dirty="0" smtClean="0"/>
              <a:t>    // </a:t>
            </a:r>
            <a:r>
              <a:rPr lang="zh-TW" altLang="en-US" dirty="0" smtClean="0"/>
              <a:t>讀取新訊息</a:t>
            </a:r>
          </a:p>
          <a:p>
            <a:r>
              <a:rPr lang="zh-TW" altLang="en-US" dirty="0" smtClean="0"/>
              <a:t>    </a:t>
            </a:r>
            <a:r>
              <a:rPr lang="en-US" altLang="zh-TW" dirty="0" smtClean="0"/>
              <a:t>while (</a:t>
            </a:r>
            <a:r>
              <a:rPr lang="en-US" altLang="zh-TW" dirty="0" err="1" smtClean="0"/>
              <a:t>Serial.available</a:t>
            </a:r>
            <a:r>
              <a:rPr lang="en-US" altLang="zh-TW" dirty="0" smtClean="0"/>
              <a:t>() &gt; 0) {</a:t>
            </a:r>
          </a:p>
          <a:p>
            <a:r>
              <a:rPr lang="en-US" altLang="zh-TW" dirty="0" smtClean="0"/>
              <a:t>      // </a:t>
            </a:r>
            <a:r>
              <a:rPr lang="zh-TW" altLang="en-US" dirty="0" smtClean="0"/>
              <a:t>將訊息顯示在 </a:t>
            </a:r>
            <a:r>
              <a:rPr lang="en-US" altLang="zh-TW" dirty="0" smtClean="0"/>
              <a:t>LCD </a:t>
            </a:r>
            <a:r>
              <a:rPr lang="zh-TW" altLang="en-US" dirty="0" smtClean="0"/>
              <a:t>上</a:t>
            </a:r>
          </a:p>
          <a:p>
            <a:r>
              <a:rPr lang="zh-TW" altLang="en-US" dirty="0" smtClean="0"/>
              <a:t>      </a:t>
            </a:r>
            <a:r>
              <a:rPr lang="en-US" altLang="zh-TW" dirty="0" err="1" smtClean="0"/>
              <a:t>lcd.write</a:t>
            </a:r>
            <a:r>
              <a:rPr lang="en-US" altLang="zh-TW" dirty="0" smtClean="0"/>
              <a:t>(</a:t>
            </a:r>
            <a:r>
              <a:rPr lang="en-US" altLang="zh-TW" dirty="0" err="1" smtClean="0"/>
              <a:t>Serial.read</a:t>
            </a:r>
            <a:r>
              <a:rPr lang="en-US" altLang="zh-TW" dirty="0" smtClean="0"/>
              <a:t>());</a:t>
            </a:r>
          </a:p>
          <a:p>
            <a:r>
              <a:rPr lang="en-US" altLang="zh-TW" dirty="0" smtClean="0"/>
              <a:t>    }</a:t>
            </a:r>
          </a:p>
          <a:p>
            <a:r>
              <a:rPr lang="en-US" altLang="zh-TW" dirty="0" smtClean="0"/>
              <a:t>  }</a:t>
            </a:r>
          </a:p>
          <a:p>
            <a:r>
              <a:rPr lang="en-US" altLang="zh-TW" dirty="0" smtClean="0"/>
              <a:t>}</a:t>
            </a:r>
          </a:p>
        </p:txBody>
      </p:sp>
      <p:sp>
        <p:nvSpPr>
          <p:cNvPr id="3" name="文字方塊 2"/>
          <p:cNvSpPr txBox="1"/>
          <p:nvPr/>
        </p:nvSpPr>
        <p:spPr>
          <a:xfrm>
            <a:off x="2241656" y="5241545"/>
            <a:ext cx="4679408" cy="1200329"/>
          </a:xfrm>
          <a:prstGeom prst="rect">
            <a:avLst/>
          </a:prstGeom>
          <a:noFill/>
        </p:spPr>
        <p:txBody>
          <a:bodyPr wrap="square" rtlCol="0">
            <a:spAutoFit/>
          </a:bodyPr>
          <a:lstStyle/>
          <a:p>
            <a:r>
              <a:rPr lang="zh-TW" altLang="en-US" b="1" dirty="0" smtClean="0">
                <a:solidFill>
                  <a:srgbClr val="FF0000"/>
                </a:solidFill>
              </a:rPr>
              <a:t>若成功燒入後會看到預設的</a:t>
            </a:r>
            <a:r>
              <a:rPr lang="en-US" altLang="zh-TW" b="1" dirty="0" smtClean="0">
                <a:solidFill>
                  <a:srgbClr val="FF0000"/>
                </a:solidFill>
              </a:rPr>
              <a:t>“Hello</a:t>
            </a:r>
            <a:r>
              <a:rPr lang="zh-TW" altLang="en-US" b="1" dirty="0" smtClean="0">
                <a:solidFill>
                  <a:srgbClr val="FF0000"/>
                </a:solidFill>
              </a:rPr>
              <a:t> </a:t>
            </a:r>
            <a:r>
              <a:rPr lang="en-US" altLang="zh-TW" b="1" dirty="0" smtClean="0">
                <a:solidFill>
                  <a:srgbClr val="FF0000"/>
                </a:solidFill>
              </a:rPr>
              <a:t>world”</a:t>
            </a:r>
            <a:r>
              <a:rPr lang="zh-TW" altLang="en-US" b="1" dirty="0" smtClean="0">
                <a:solidFill>
                  <a:srgbClr val="FF0000"/>
                </a:solidFill>
              </a:rPr>
              <a:t>的字，等幾秒後會看到顯示器寫</a:t>
            </a:r>
            <a:r>
              <a:rPr lang="en-US" altLang="zh-TW" b="1" dirty="0" smtClean="0">
                <a:solidFill>
                  <a:srgbClr val="FF0000"/>
                </a:solidFill>
              </a:rPr>
              <a:t>”</a:t>
            </a:r>
            <a:r>
              <a:rPr lang="en-US" altLang="zh-TW" b="1" dirty="0">
                <a:solidFill>
                  <a:srgbClr val="FF0000"/>
                </a:solidFill>
              </a:rPr>
              <a:t> Use Serial Mon Type to </a:t>
            </a:r>
            <a:r>
              <a:rPr lang="en-US" altLang="zh-TW" b="1" dirty="0" smtClean="0">
                <a:solidFill>
                  <a:srgbClr val="FF0000"/>
                </a:solidFill>
              </a:rPr>
              <a:t>display”</a:t>
            </a:r>
            <a:r>
              <a:rPr lang="zh-TW" altLang="en-US" b="1" dirty="0" smtClean="0">
                <a:solidFill>
                  <a:srgbClr val="FF0000"/>
                </a:solidFill>
              </a:rPr>
              <a:t>，就可以開啟</a:t>
            </a:r>
            <a:r>
              <a:rPr lang="en-US" altLang="zh-TW" b="1" dirty="0" smtClean="0">
                <a:solidFill>
                  <a:srgbClr val="FF0000"/>
                </a:solidFill>
              </a:rPr>
              <a:t>Arduino</a:t>
            </a:r>
            <a:r>
              <a:rPr lang="zh-TW" altLang="en-US" b="1" dirty="0" smtClean="0">
                <a:solidFill>
                  <a:srgbClr val="FF0000"/>
                </a:solidFill>
              </a:rPr>
              <a:t>的</a:t>
            </a:r>
            <a:r>
              <a:rPr lang="en-US" altLang="zh-TW" b="1" dirty="0" smtClean="0">
                <a:solidFill>
                  <a:srgbClr val="FF0000"/>
                </a:solidFill>
              </a:rPr>
              <a:t>Monitor</a:t>
            </a:r>
            <a:r>
              <a:rPr lang="zh-TW" altLang="en-US" b="1" dirty="0" smtClean="0">
                <a:solidFill>
                  <a:srgbClr val="FF0000"/>
                </a:solidFill>
              </a:rPr>
              <a:t>來輸入新的文字進去</a:t>
            </a:r>
            <a:endParaRPr lang="zh-TW" altLang="en-US" b="1" dirty="0">
              <a:solidFill>
                <a:srgbClr val="FF0000"/>
              </a:solidFill>
            </a:endParaRPr>
          </a:p>
        </p:txBody>
      </p:sp>
    </p:spTree>
    <p:extLst>
      <p:ext uri="{BB962C8B-B14F-4D97-AF65-F5344CB8AC3E}">
        <p14:creationId xmlns:p14="http://schemas.microsoft.com/office/powerpoint/2010/main" val="623684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語音辨識模組</a:t>
            </a:r>
            <a:endParaRPr kumimoji="1" lang="zh-TW" altLang="en-US" dirty="0"/>
          </a:p>
        </p:txBody>
      </p:sp>
      <p:sp>
        <p:nvSpPr>
          <p:cNvPr id="3" name="內容版面配置區 2"/>
          <p:cNvSpPr>
            <a:spLocks noGrp="1"/>
          </p:cNvSpPr>
          <p:nvPr>
            <p:ph idx="1"/>
          </p:nvPr>
        </p:nvSpPr>
        <p:spPr/>
        <p:txBody>
          <a:bodyPr/>
          <a:lstStyle/>
          <a:p>
            <a:r>
              <a:rPr kumimoji="1" lang="en-US" altLang="zh-TW" sz="1800" dirty="0"/>
              <a:t>Voice Recognition</a:t>
            </a:r>
            <a:r>
              <a:rPr kumimoji="1" lang="zh-TW" altLang="en-US" sz="1800" dirty="0"/>
              <a:t>語音識別</a:t>
            </a:r>
            <a:r>
              <a:rPr kumimoji="1" lang="zh-TW" altLang="en-US" sz="1800" dirty="0" smtClean="0"/>
              <a:t>模組是</a:t>
            </a:r>
            <a:r>
              <a:rPr kumimoji="1" lang="zh-TW" altLang="en-US" sz="1800" dirty="0"/>
              <a:t>一款只需要在主控</a:t>
            </a:r>
            <a:r>
              <a:rPr kumimoji="1" lang="en-US" altLang="zh-TW" sz="1800" dirty="0"/>
              <a:t>MCU</a:t>
            </a:r>
            <a:r>
              <a:rPr kumimoji="1" lang="zh-TW" altLang="en-US" sz="1800" dirty="0"/>
              <a:t>的程序中設定好要識別的關鍵詞語列表，並動態地把這些關鍵詞語以字符的形式傳送</a:t>
            </a:r>
            <a:r>
              <a:rPr kumimoji="1" lang="zh-TW" altLang="en-US" sz="1800" dirty="0" smtClean="0"/>
              <a:t>到晶片</a:t>
            </a:r>
            <a:r>
              <a:rPr kumimoji="1" lang="zh-TW" altLang="en-US" sz="1800" dirty="0"/>
              <a:t>內部，就可以對用戶說出的關鍵詞語進行識別，不</a:t>
            </a:r>
            <a:r>
              <a:rPr kumimoji="1" lang="zh-TW" altLang="en-US" sz="1800" dirty="0" smtClean="0"/>
              <a:t>需要使用</a:t>
            </a:r>
            <a:r>
              <a:rPr kumimoji="1" lang="zh-TW" altLang="en-US" sz="1800" dirty="0"/>
              <a:t>者</a:t>
            </a:r>
            <a:r>
              <a:rPr kumimoji="1" lang="zh-TW" altLang="en-US" sz="1800" dirty="0" smtClean="0"/>
              <a:t>事先</a:t>
            </a:r>
            <a:r>
              <a:rPr kumimoji="1" lang="zh-TW" altLang="en-US" sz="1800" dirty="0"/>
              <a:t>訓練和錄音的非特定人語音識別模塊</a:t>
            </a:r>
            <a:r>
              <a:rPr kumimoji="1" lang="zh-TW" altLang="en-US" sz="1800" dirty="0" smtClean="0"/>
              <a:t>。</a:t>
            </a:r>
            <a:endParaRPr kumimoji="1" lang="zh-TW" altLang="en-US" sz="1800" dirty="0"/>
          </a:p>
          <a:p>
            <a:r>
              <a:rPr kumimoji="1" lang="en-US" altLang="zh-TW" sz="1800" dirty="0"/>
              <a:t>Voice Recognition</a:t>
            </a:r>
            <a:r>
              <a:rPr kumimoji="1" lang="zh-TW" altLang="en-US" sz="1800" dirty="0"/>
              <a:t>語音識別模塊採用疊層設計，可以直接插接到</a:t>
            </a:r>
            <a:r>
              <a:rPr kumimoji="1" lang="en-US" altLang="zh-TW" sz="1800" dirty="0"/>
              <a:t>Arduino</a:t>
            </a:r>
            <a:r>
              <a:rPr kumimoji="1" lang="zh-TW" altLang="en-US" sz="1800" dirty="0"/>
              <a:t>控制器上，用戶使用</a:t>
            </a:r>
            <a:r>
              <a:rPr kumimoji="1" lang="en-US" altLang="zh-TW" sz="1800" dirty="0"/>
              <a:t>Arduino</a:t>
            </a:r>
            <a:r>
              <a:rPr kumimoji="1" lang="zh-TW" altLang="en-US" sz="1800" dirty="0"/>
              <a:t>便可以快速設計</a:t>
            </a:r>
            <a:r>
              <a:rPr kumimoji="1" lang="zh-TW" altLang="en-US" sz="1800" dirty="0" smtClean="0"/>
              <a:t>產品，</a:t>
            </a:r>
            <a:r>
              <a:rPr kumimoji="1" lang="zh-TW" altLang="en-US" sz="1800" dirty="0"/>
              <a:t>例如電磁爐</a:t>
            </a:r>
            <a:r>
              <a:rPr kumimoji="1" lang="en-US" altLang="zh-TW" sz="1800" dirty="0"/>
              <a:t>/</a:t>
            </a:r>
            <a:r>
              <a:rPr kumimoji="1" lang="zh-TW" altLang="en-US" sz="1800" dirty="0"/>
              <a:t>微波爐</a:t>
            </a:r>
            <a:r>
              <a:rPr kumimoji="1" lang="en-US" altLang="zh-TW" sz="1800" dirty="0"/>
              <a:t>/</a:t>
            </a:r>
            <a:r>
              <a:rPr kumimoji="1" lang="zh-TW" altLang="en-US" sz="1800" dirty="0"/>
              <a:t>洗衣機</a:t>
            </a:r>
            <a:r>
              <a:rPr kumimoji="1" lang="en-US" altLang="zh-TW" sz="1800" dirty="0"/>
              <a:t>/</a:t>
            </a:r>
            <a:r>
              <a:rPr kumimoji="1" lang="zh-TW" altLang="en-US" sz="1800" dirty="0" smtClean="0"/>
              <a:t>智慧家電操作，</a:t>
            </a:r>
            <a:r>
              <a:rPr kumimoji="1" lang="en-US" altLang="zh-TW" sz="1800" dirty="0" smtClean="0"/>
              <a:t>MP3/MP4</a:t>
            </a:r>
            <a:r>
              <a:rPr kumimoji="1" lang="zh-TW" altLang="en-US" sz="1800" dirty="0" smtClean="0"/>
              <a:t>，</a:t>
            </a:r>
            <a:r>
              <a:rPr kumimoji="1" lang="zh-TW" altLang="en-US" sz="1800" dirty="0"/>
              <a:t>機頂盒</a:t>
            </a:r>
            <a:r>
              <a:rPr kumimoji="1" lang="en-US" altLang="zh-TW" sz="1800" dirty="0"/>
              <a:t>/</a:t>
            </a:r>
            <a:r>
              <a:rPr kumimoji="1" lang="zh-TW" altLang="en-US" sz="1800" dirty="0"/>
              <a:t>彩電遙控器，</a:t>
            </a:r>
            <a:r>
              <a:rPr kumimoji="1" lang="zh-TW" altLang="en-US" sz="1800" dirty="0" smtClean="0"/>
              <a:t>智慧玩具</a:t>
            </a:r>
            <a:r>
              <a:rPr kumimoji="1" lang="en-US" altLang="zh-TW" sz="1800" dirty="0"/>
              <a:t>/</a:t>
            </a:r>
            <a:r>
              <a:rPr kumimoji="1" lang="zh-TW" altLang="en-US" sz="1800" dirty="0"/>
              <a:t>對話玩具</a:t>
            </a:r>
            <a:r>
              <a:rPr kumimoji="1" lang="zh-TW" altLang="en-US" sz="1800" dirty="0" smtClean="0"/>
              <a:t>，遊戲</a:t>
            </a:r>
            <a:r>
              <a:rPr kumimoji="1" lang="zh-TW" altLang="en-US" sz="1800" dirty="0"/>
              <a:t>機，自動售貨機，地鐵自動售票機</a:t>
            </a:r>
            <a:r>
              <a:rPr kumimoji="1" lang="zh-TW" altLang="en-US" sz="1800" dirty="0" smtClean="0"/>
              <a:t>，照明</a:t>
            </a:r>
            <a:r>
              <a:rPr kumimoji="1" lang="zh-TW" altLang="en-US" sz="1800" dirty="0"/>
              <a:t>系統的聲控等等</a:t>
            </a:r>
            <a:r>
              <a:rPr kumimoji="1" lang="zh-TW" altLang="en-US" sz="1800" dirty="0" smtClean="0"/>
              <a:t>。</a:t>
            </a:r>
            <a:endParaRPr kumimoji="1" lang="zh-TW" altLang="en-US" sz="1800" dirty="0"/>
          </a:p>
          <a:p>
            <a:r>
              <a:rPr kumimoji="1" lang="zh-TW" altLang="en-US" sz="1800" dirty="0"/>
              <a:t>與我們開發的</a:t>
            </a:r>
            <a:r>
              <a:rPr kumimoji="1" lang="en-US" altLang="zh-TW" sz="1800" dirty="0"/>
              <a:t>MP3</a:t>
            </a:r>
            <a:r>
              <a:rPr kumimoji="1" lang="zh-TW" altLang="en-US" sz="1800" dirty="0"/>
              <a:t>語音模塊配合即可製作出人機對話互動作品，例如語音控制人形機器人做各種動作或控制小車</a:t>
            </a:r>
            <a:r>
              <a:rPr kumimoji="1" lang="zh-TW" altLang="en-US" sz="1800" dirty="0" smtClean="0"/>
              <a:t>方向。</a:t>
            </a:r>
            <a:endParaRPr kumimoji="1" lang="zh-TW" altLang="en-US" sz="1800" dirty="0"/>
          </a:p>
        </p:txBody>
      </p:sp>
      <p:pic>
        <p:nvPicPr>
          <p:cNvPr id="7170" name="Picture 2" descr="ãèªé³è¾¨è­æ¨¡çµ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90031" y="4001294"/>
            <a:ext cx="2987018" cy="298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023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pic>
        <p:nvPicPr>
          <p:cNvPr id="16386" name="Picture 2" descr="Pinout Diagram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 y="1949235"/>
            <a:ext cx="8687119" cy="422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05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28651" y="792455"/>
            <a:ext cx="7886700" cy="5068599"/>
          </a:xfrm>
        </p:spPr>
        <p:txBody>
          <a:bodyPr/>
          <a:lstStyle/>
          <a:p>
            <a:r>
              <a:rPr kumimoji="1" lang="zh-TW" altLang="en-US" dirty="0" smtClean="0"/>
              <a:t>匯入函式庫：</a:t>
            </a:r>
            <a:endParaRPr kumimoji="1" lang="zh-TW" altLang="en-US" dirty="0" smtClean="0"/>
          </a:p>
        </p:txBody>
      </p:sp>
      <p:sp>
        <p:nvSpPr>
          <p:cNvPr id="5" name="內容版面配置區 2"/>
          <p:cNvSpPr txBox="1">
            <a:spLocks/>
          </p:cNvSpPr>
          <p:nvPr/>
        </p:nvSpPr>
        <p:spPr>
          <a:xfrm>
            <a:off x="341436" y="1445054"/>
            <a:ext cx="8647611" cy="634020"/>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r>
              <a:rPr lang="zh-TW" altLang="en-US" sz="1600" dirty="0" smtClean="0"/>
              <a:t>首先到</a:t>
            </a:r>
            <a:r>
              <a:rPr lang="en-US" altLang="zh-TW" sz="1600" dirty="0">
                <a:hlinkClick r:id="rId2"/>
              </a:rPr>
              <a:t>https://github.com/tyjjr/voiceRecognition1.1</a:t>
            </a:r>
            <a:r>
              <a:rPr lang="en-US" altLang="zh-TW" sz="1600" dirty="0" smtClean="0">
                <a:hlinkClick r:id="rId2"/>
              </a:rPr>
              <a:t>/</a:t>
            </a:r>
            <a:endParaRPr lang="en-US" altLang="zh-TW" sz="1600" dirty="0" smtClean="0"/>
          </a:p>
          <a:p>
            <a:r>
              <a:rPr lang="zh-TW" altLang="en-US" sz="1600" dirty="0" smtClean="0"/>
              <a:t>下載模組的資料，把他新增到</a:t>
            </a:r>
            <a:r>
              <a:rPr lang="en-US" altLang="zh-TW" sz="1600" dirty="0" smtClean="0"/>
              <a:t>Arduino</a:t>
            </a:r>
            <a:r>
              <a:rPr lang="zh-TW" altLang="en-US" sz="1600" dirty="0" smtClean="0"/>
              <a:t>程式資料夾裡的</a:t>
            </a:r>
            <a:r>
              <a:rPr lang="en-US" altLang="zh-TW" sz="1600" dirty="0" smtClean="0"/>
              <a:t>libraries</a:t>
            </a:r>
            <a:r>
              <a:rPr lang="zh-TW" altLang="en-US" sz="1600" dirty="0" smtClean="0"/>
              <a:t>裡。</a:t>
            </a:r>
            <a:endParaRPr lang="zh-TW" altLang="en-US" sz="1600" dirty="0"/>
          </a:p>
        </p:txBody>
      </p:sp>
      <p:pic>
        <p:nvPicPr>
          <p:cNvPr id="3074" name="Picture 2" descr="ãå¯å¥å½å¼åº«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890" y="2246502"/>
            <a:ext cx="3298461" cy="4035922"/>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341436" y="3438129"/>
            <a:ext cx="5523624" cy="2590353"/>
          </a:xfrm>
          <a:prstGeom prst="rect">
            <a:avLst/>
          </a:prstGeom>
        </p:spPr>
      </p:pic>
      <p:sp>
        <p:nvSpPr>
          <p:cNvPr id="6" name="矩形 5"/>
          <p:cNvSpPr/>
          <p:nvPr/>
        </p:nvSpPr>
        <p:spPr>
          <a:xfrm>
            <a:off x="4792717" y="4834759"/>
            <a:ext cx="861849" cy="3468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53583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感</a:t>
            </a:r>
            <a:r>
              <a:rPr kumimoji="1" lang="zh-TW" altLang="en-US" dirty="0" smtClean="0"/>
              <a:t>測程式碼</a:t>
            </a:r>
            <a:r>
              <a:rPr kumimoji="1" lang="zh-TW" altLang="en-US" dirty="0" smtClean="0"/>
              <a:t>：</a:t>
            </a:r>
            <a:endParaRPr kumimoji="1" lang="zh-TW" altLang="en-US" dirty="0"/>
          </a:p>
        </p:txBody>
      </p:sp>
      <p:sp>
        <p:nvSpPr>
          <p:cNvPr id="3" name="標題 2"/>
          <p:cNvSpPr>
            <a:spLocks noGrp="1"/>
          </p:cNvSpPr>
          <p:nvPr>
            <p:ph type="title"/>
          </p:nvPr>
        </p:nvSpPr>
        <p:spPr/>
        <p:txBody>
          <a:bodyPr/>
          <a:lstStyle/>
          <a:p>
            <a:r>
              <a:rPr kumimoji="1" lang="zh-TW" altLang="en-US" dirty="0"/>
              <a:t>火焰感測器</a:t>
            </a:r>
          </a:p>
        </p:txBody>
      </p:sp>
      <p:sp>
        <p:nvSpPr>
          <p:cNvPr id="6" name="內容版面配置區 2"/>
          <p:cNvSpPr txBox="1">
            <a:spLocks/>
          </p:cNvSpPr>
          <p:nvPr/>
        </p:nvSpPr>
        <p:spPr>
          <a:xfrm>
            <a:off x="835422" y="1723697"/>
            <a:ext cx="7909185" cy="4566642"/>
          </a:xfrm>
        </p:spPr>
        <p:txBody>
          <a:bodyPr/>
          <a:lst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accent5"/>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buNone/>
            </a:pPr>
            <a:r>
              <a:rPr lang="en-US" altLang="zh-TW" sz="1400" dirty="0" smtClean="0"/>
              <a:t>#define FLAME_DETECT_ANA A0  </a:t>
            </a:r>
            <a:r>
              <a:rPr lang="en-US" altLang="zh-CN" sz="1400" dirty="0" smtClean="0"/>
              <a:t>//</a:t>
            </a:r>
            <a:r>
              <a:rPr lang="zh-CN" altLang="en-US" sz="1400" dirty="0" smtClean="0"/>
              <a:t>定義火焰感測器的類比輸出腳</a:t>
            </a:r>
            <a:r>
              <a:rPr lang="en-US" altLang="zh-TW" sz="1400" dirty="0" smtClean="0"/>
              <a:t>                            </a:t>
            </a:r>
          </a:p>
          <a:p>
            <a:pPr marL="0" indent="0">
              <a:buNone/>
            </a:pPr>
            <a:r>
              <a:rPr lang="en-US" altLang="zh-TW" sz="1400" dirty="0" smtClean="0"/>
              <a:t>#define FLAME_DETC_DIO 7           </a:t>
            </a:r>
            <a:r>
              <a:rPr lang="en-US" altLang="zh-CN" sz="1400" dirty="0" smtClean="0"/>
              <a:t>//</a:t>
            </a:r>
            <a:r>
              <a:rPr lang="zh-CN" altLang="en-US" sz="1400" dirty="0" smtClean="0"/>
              <a:t>定義火焰感測器的數位輸出腳</a:t>
            </a:r>
            <a:r>
              <a:rPr lang="en-US" altLang="zh-TW" sz="1400" dirty="0" smtClean="0"/>
              <a:t>                    </a:t>
            </a:r>
          </a:p>
          <a:p>
            <a:pPr marL="0" indent="0">
              <a:buNone/>
            </a:pPr>
            <a:r>
              <a:rPr lang="en-US" altLang="zh-TW" sz="1400" dirty="0" smtClean="0"/>
              <a:t>void setup(){</a:t>
            </a:r>
          </a:p>
          <a:p>
            <a:pPr marL="0" indent="0">
              <a:buNone/>
            </a:pPr>
            <a:r>
              <a:rPr lang="en-US" altLang="zh-TW" sz="1400" dirty="0" err="1" smtClean="0"/>
              <a:t>Serial.begin</a:t>
            </a:r>
            <a:r>
              <a:rPr lang="en-US" altLang="zh-TW" sz="1400" dirty="0" smtClean="0"/>
              <a:t>(9600);                           </a:t>
            </a:r>
            <a:r>
              <a:rPr lang="en-US" altLang="zh-CN" sz="1400" dirty="0" smtClean="0"/>
              <a:t>//Baud Rate</a:t>
            </a:r>
            <a:endParaRPr lang="en-US" altLang="zh-TW" sz="1400" dirty="0" smtClean="0"/>
          </a:p>
          <a:p>
            <a:pPr marL="0" indent="0">
              <a:buNone/>
            </a:pPr>
            <a:r>
              <a:rPr lang="en-US" altLang="zh-TW" sz="1400" dirty="0" err="1" smtClean="0"/>
              <a:t>pinMode</a:t>
            </a:r>
            <a:r>
              <a:rPr lang="en-US" altLang="zh-TW" sz="1400" dirty="0" smtClean="0"/>
              <a:t>(FLAME_DETC_DIO, INPUT); </a:t>
            </a:r>
          </a:p>
          <a:p>
            <a:pPr marL="0" indent="0">
              <a:buNone/>
            </a:pPr>
            <a:r>
              <a:rPr lang="en-US" altLang="zh-TW" sz="1400" dirty="0" smtClean="0"/>
              <a:t>}</a:t>
            </a:r>
          </a:p>
          <a:p>
            <a:pPr marL="0" indent="0">
              <a:buNone/>
            </a:pPr>
            <a:r>
              <a:rPr lang="en-US" altLang="zh-TW" sz="1400" dirty="0" smtClean="0"/>
              <a:t>void loop(){</a:t>
            </a:r>
          </a:p>
          <a:p>
            <a:pPr marL="0" indent="0">
              <a:buNone/>
            </a:pPr>
            <a:r>
              <a:rPr lang="en-US" altLang="zh-TW" sz="1400" dirty="0" err="1" smtClean="0"/>
              <a:t>Serial.print</a:t>
            </a:r>
            <a:r>
              <a:rPr lang="en-US" altLang="zh-TW" sz="1400" dirty="0" smtClean="0"/>
              <a:t>("Sensor Value: ");</a:t>
            </a:r>
          </a:p>
          <a:p>
            <a:pPr marL="0" indent="0">
              <a:buNone/>
            </a:pPr>
            <a:r>
              <a:rPr lang="en-US" altLang="zh-TW" sz="1400" dirty="0" err="1" smtClean="0"/>
              <a:t>Serial.print</a:t>
            </a:r>
            <a:r>
              <a:rPr lang="en-US" altLang="zh-TW" sz="1400" dirty="0" smtClean="0"/>
              <a:t>(</a:t>
            </a:r>
            <a:r>
              <a:rPr lang="en-US" altLang="zh-TW" sz="1400" dirty="0" err="1" smtClean="0"/>
              <a:t>analogRead</a:t>
            </a:r>
            <a:r>
              <a:rPr lang="en-US" altLang="zh-TW" sz="1400" dirty="0" smtClean="0"/>
              <a:t>(FLAME_DETECT_ANA)); </a:t>
            </a:r>
            <a:r>
              <a:rPr lang="en-US" altLang="zh-CN" sz="1400" dirty="0" smtClean="0"/>
              <a:t>//</a:t>
            </a:r>
            <a:r>
              <a:rPr lang="zh-CN" altLang="en-US" sz="1400" dirty="0" smtClean="0"/>
              <a:t>類比接腳輸出值</a:t>
            </a:r>
            <a:r>
              <a:rPr lang="en-US" altLang="zh-CN" sz="1400" dirty="0" smtClean="0"/>
              <a:t>0</a:t>
            </a:r>
            <a:r>
              <a:rPr lang="zh-CN" altLang="en-US" sz="1400" dirty="0" smtClean="0"/>
              <a:t>～</a:t>
            </a:r>
            <a:r>
              <a:rPr lang="en-US" altLang="zh-CN" sz="1400" dirty="0" smtClean="0"/>
              <a:t>1023</a:t>
            </a:r>
            <a:r>
              <a:rPr lang="zh-CN" altLang="en-US" sz="1400" dirty="0" smtClean="0"/>
              <a:t>之間</a:t>
            </a:r>
            <a:r>
              <a:rPr lang="en-US" altLang="zh-TW" sz="1400" dirty="0" smtClean="0"/>
              <a:t> </a:t>
            </a:r>
          </a:p>
          <a:p>
            <a:pPr marL="0" indent="0">
              <a:buNone/>
            </a:pPr>
            <a:r>
              <a:rPr lang="en-US" altLang="zh-TW" sz="1400" dirty="0" smtClean="0"/>
              <a:t>if (</a:t>
            </a:r>
            <a:r>
              <a:rPr lang="en-US" altLang="zh-TW" sz="1400" dirty="0" err="1" smtClean="0"/>
              <a:t>digitalRead</a:t>
            </a:r>
            <a:r>
              <a:rPr lang="en-US" altLang="zh-TW" sz="1400" dirty="0" smtClean="0"/>
              <a:t>(FLAME_DETC_DIO)){                    </a:t>
            </a:r>
            <a:r>
              <a:rPr lang="zh-TW" altLang="en-US" sz="1400" dirty="0" smtClean="0"/>
              <a:t> </a:t>
            </a:r>
            <a:r>
              <a:rPr lang="en-US" altLang="zh-CN" sz="1400" dirty="0" smtClean="0"/>
              <a:t>//</a:t>
            </a:r>
            <a:r>
              <a:rPr lang="zh-CN" altLang="en-US" sz="1400" dirty="0" smtClean="0"/>
              <a:t>讀取數位接腳狀態</a:t>
            </a:r>
            <a:endParaRPr lang="en-US" altLang="zh-TW" sz="1400" dirty="0" smtClean="0"/>
          </a:p>
          <a:p>
            <a:pPr marL="0" indent="0">
              <a:buNone/>
            </a:pPr>
            <a:r>
              <a:rPr lang="en-US" altLang="zh-TW" sz="1400" dirty="0" err="1" smtClean="0"/>
              <a:t>Serial.println</a:t>
            </a:r>
            <a:r>
              <a:rPr lang="en-US" altLang="zh-TW" sz="1400" dirty="0" smtClean="0"/>
              <a:t>("FLAME DETECTED!");            </a:t>
            </a:r>
            <a:r>
              <a:rPr lang="zh-TW" altLang="en-US" sz="1400" dirty="0" smtClean="0"/>
              <a:t>      </a:t>
            </a:r>
            <a:r>
              <a:rPr lang="en-US" altLang="zh-TW" sz="1400" dirty="0" smtClean="0"/>
              <a:t> </a:t>
            </a:r>
            <a:r>
              <a:rPr lang="en-US" altLang="zh-CN" sz="1400" dirty="0" smtClean="0"/>
              <a:t>//</a:t>
            </a:r>
            <a:r>
              <a:rPr lang="zh-CN" altLang="en-US" sz="1400" dirty="0" smtClean="0"/>
              <a:t>類比接腳達定值，數位接腳輸出</a:t>
            </a:r>
            <a:r>
              <a:rPr lang="en-US" altLang="zh-CN" sz="1400" dirty="0" smtClean="0"/>
              <a:t>1</a:t>
            </a:r>
            <a:endParaRPr lang="en-US" altLang="zh-TW" sz="1400" dirty="0" smtClean="0"/>
          </a:p>
          <a:p>
            <a:pPr marL="0" indent="0">
              <a:buNone/>
            </a:pPr>
            <a:r>
              <a:rPr lang="en-US" altLang="zh-TW" sz="1400" dirty="0" smtClean="0"/>
              <a:t>}</a:t>
            </a:r>
          </a:p>
          <a:p>
            <a:pPr marL="0" indent="0">
              <a:buNone/>
            </a:pPr>
            <a:r>
              <a:rPr lang="en-US" altLang="zh-TW" sz="1400" dirty="0" smtClean="0"/>
              <a:t>else{				           </a:t>
            </a:r>
            <a:r>
              <a:rPr lang="zh-TW" altLang="en-US" sz="1400" dirty="0" smtClean="0"/>
              <a:t> </a:t>
            </a:r>
            <a:r>
              <a:rPr lang="en-US" altLang="zh-CN" sz="1400" dirty="0" smtClean="0"/>
              <a:t>//</a:t>
            </a:r>
            <a:r>
              <a:rPr lang="zh-CN" altLang="en-US" sz="1400" dirty="0" smtClean="0"/>
              <a:t>若不達到一定值，則輸出空白</a:t>
            </a:r>
            <a:endParaRPr lang="en-US" altLang="zh-TW" sz="1400" dirty="0" smtClean="0"/>
          </a:p>
          <a:p>
            <a:pPr marL="0" indent="0">
              <a:buNone/>
            </a:pPr>
            <a:r>
              <a:rPr lang="en-US" altLang="zh-TW" sz="1400" dirty="0" err="1" smtClean="0"/>
              <a:t>Serial.println</a:t>
            </a:r>
            <a:r>
              <a:rPr lang="en-US" altLang="zh-TW" sz="1400" dirty="0" smtClean="0"/>
              <a:t>();</a:t>
            </a:r>
          </a:p>
          <a:p>
            <a:pPr marL="0" indent="0">
              <a:buNone/>
            </a:pPr>
            <a:r>
              <a:rPr lang="en-US" altLang="zh-TW" sz="1400" dirty="0" smtClean="0"/>
              <a:t>}} </a:t>
            </a:r>
            <a:endParaRPr lang="en-US" altLang="zh-TW" sz="1400" dirty="0"/>
          </a:p>
        </p:txBody>
      </p:sp>
    </p:spTree>
    <p:extLst>
      <p:ext uri="{BB962C8B-B14F-4D97-AF65-F5344CB8AC3E}">
        <p14:creationId xmlns:p14="http://schemas.microsoft.com/office/powerpoint/2010/main" val="15543193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44063" y="257029"/>
            <a:ext cx="7886700" cy="5068599"/>
          </a:xfrm>
        </p:spPr>
        <p:txBody>
          <a:bodyPr/>
          <a:lstStyle/>
          <a:p>
            <a:r>
              <a:rPr kumimoji="1" lang="zh-TW" altLang="en-US" dirty="0" smtClean="0"/>
              <a:t>利用語音模組來開關</a:t>
            </a:r>
            <a:r>
              <a:rPr kumimoji="1" lang="en-US" altLang="zh-TW" dirty="0" smtClean="0"/>
              <a:t>LE</a:t>
            </a:r>
            <a:r>
              <a:rPr kumimoji="1" lang="en-US" altLang="zh-TW" dirty="0"/>
              <a:t>D</a:t>
            </a:r>
            <a:r>
              <a:rPr kumimoji="1" lang="zh-TW" altLang="en-US" dirty="0" smtClean="0"/>
              <a:t>：</a:t>
            </a:r>
            <a:endParaRPr kumimoji="1" lang="zh-TW" altLang="en-US" dirty="0" smtClean="0"/>
          </a:p>
        </p:txBody>
      </p:sp>
      <p:sp>
        <p:nvSpPr>
          <p:cNvPr id="5" name="矩形 4"/>
          <p:cNvSpPr/>
          <p:nvPr/>
        </p:nvSpPr>
        <p:spPr>
          <a:xfrm>
            <a:off x="543254" y="747487"/>
            <a:ext cx="8916056" cy="5339923"/>
          </a:xfrm>
          <a:prstGeom prst="rect">
            <a:avLst/>
          </a:prstGeom>
        </p:spPr>
        <p:txBody>
          <a:bodyPr wrap="square">
            <a:spAutoFit/>
          </a:bodyPr>
          <a:lstStyle/>
          <a:p>
            <a:r>
              <a:rPr lang="zh-TW" altLang="en-US" sz="1100" dirty="0" smtClean="0"/>
              <a:t>#include &lt;avr/wdt.h&gt;  </a:t>
            </a:r>
          </a:p>
          <a:p>
            <a:r>
              <a:rPr lang="zh-TW" altLang="en-US" sz="1100" dirty="0" smtClean="0"/>
              <a:t>#include &lt;VoiceRecognition.h&gt;</a:t>
            </a:r>
          </a:p>
          <a:p>
            <a:r>
              <a:rPr lang="zh-TW" altLang="en-US" sz="1100" dirty="0" smtClean="0"/>
              <a:t>VoiceRecognition Voice;</a:t>
            </a:r>
          </a:p>
          <a:p>
            <a:r>
              <a:rPr lang="zh-TW" altLang="en-US" sz="1100" dirty="0" smtClean="0"/>
              <a:t>#define Led 13                          //指定LED腳位為13</a:t>
            </a:r>
          </a:p>
          <a:p>
            <a:endParaRPr lang="zh-TW" altLang="en-US" sz="1100" dirty="0" smtClean="0"/>
          </a:p>
          <a:p>
            <a:r>
              <a:rPr lang="zh-TW" altLang="en-US" sz="1100" dirty="0" smtClean="0"/>
              <a:t>void setup() {</a:t>
            </a:r>
          </a:p>
          <a:p>
            <a:r>
              <a:rPr lang="zh-TW" altLang="en-US" sz="1100" dirty="0" smtClean="0"/>
              <a:t>    Serial.begin(9600);</a:t>
            </a:r>
          </a:p>
          <a:p>
            <a:r>
              <a:rPr lang="zh-TW" altLang="en-US" sz="1100" dirty="0" smtClean="0"/>
              <a:t>    pinMode(Led,OUTPUT);              //定義LED脚位為输出腳位</a:t>
            </a:r>
          </a:p>
          <a:p>
            <a:r>
              <a:rPr lang="zh-TW" altLang="en-US" sz="1100" dirty="0" smtClean="0"/>
              <a:t>    digitalWrite(Led,LOW);            //定義LED腳位預設為低電位</a:t>
            </a:r>
          </a:p>
          <a:p>
            <a:r>
              <a:rPr lang="zh-TW" altLang="en-US" sz="1100" dirty="0" smtClean="0"/>
              <a:t>    </a:t>
            </a:r>
          </a:p>
          <a:p>
            <a:r>
              <a:rPr lang="zh-TW" altLang="en-US" sz="1100" dirty="0" smtClean="0"/>
              <a:t>    Voice.init();//初始化VoiceRecognition模組  </a:t>
            </a:r>
          </a:p>
          <a:p>
            <a:r>
              <a:rPr lang="zh-TW" altLang="en-US" sz="1100" dirty="0" smtClean="0"/>
              <a:t>    Voice.addCommand("kai deng",0);</a:t>
            </a:r>
          </a:p>
          <a:p>
            <a:r>
              <a:rPr lang="zh-TW" altLang="en-US" sz="1100" dirty="0" smtClean="0"/>
              <a:t>    Voice.addCommand("guan deng",1); </a:t>
            </a:r>
          </a:p>
          <a:p>
            <a:r>
              <a:rPr lang="zh-TW" altLang="en-US" sz="1100" dirty="0" smtClean="0"/>
              <a:t>    Voice.start();//開始辨別</a:t>
            </a:r>
          </a:p>
          <a:p>
            <a:r>
              <a:rPr lang="zh-TW" altLang="en-US" sz="1100" dirty="0" smtClean="0"/>
              <a:t>    wdt_enable(WDTO_1S);              </a:t>
            </a:r>
          </a:p>
          <a:p>
            <a:endParaRPr lang="zh-TW" altLang="en-US" sz="1100" dirty="0" smtClean="0"/>
          </a:p>
          <a:p>
            <a:r>
              <a:rPr lang="zh-TW" altLang="en-US" sz="1100" dirty="0" smtClean="0"/>
              <a:t>}</a:t>
            </a:r>
          </a:p>
          <a:p>
            <a:r>
              <a:rPr lang="zh-TW" altLang="en-US" sz="1100" dirty="0" smtClean="0"/>
              <a:t>void loop() {</a:t>
            </a:r>
          </a:p>
          <a:p>
            <a:r>
              <a:rPr lang="zh-TW" altLang="en-US" sz="1100" dirty="0" smtClean="0"/>
              <a:t>  switch(Voice.read())               //判斷辨識内容，在有辨識结果的情况下Voice.Read()會返回該指令簽證，若不是的話則返回</a:t>
            </a:r>
          </a:p>
          <a:p>
            <a:r>
              <a:rPr lang="zh-TW" altLang="en-US" sz="1100" dirty="0" smtClean="0"/>
              <a:t>  {</a:t>
            </a:r>
          </a:p>
          <a:p>
            <a:r>
              <a:rPr lang="zh-TW" altLang="en-US" sz="1100" dirty="0" smtClean="0"/>
              <a:t>    case 0://若是指令“kai deng”</a:t>
            </a:r>
          </a:p>
          <a:p>
            <a:r>
              <a:rPr lang="zh-TW" altLang="en-US" sz="1100" dirty="0" smtClean="0"/>
              <a:t>	digitalWrite(Led,HIGH);     //打開LED</a:t>
            </a:r>
          </a:p>
          <a:p>
            <a:r>
              <a:rPr lang="zh-TW" altLang="en-US" sz="1100" dirty="0" smtClean="0"/>
              <a:t>	Serial.println("received'kai deng',command flag'0'");        //串列埠發送received"kai deng",command flag"0"</a:t>
            </a:r>
          </a:p>
          <a:p>
            <a:r>
              <a:rPr lang="zh-TW" altLang="en-US" sz="1100" dirty="0" smtClean="0"/>
              <a:t>    break;</a:t>
            </a:r>
          </a:p>
          <a:p>
            <a:r>
              <a:rPr lang="zh-TW" altLang="en-US" sz="1100" dirty="0" smtClean="0"/>
              <a:t>    case 1://若是指令“guan deng”</a:t>
            </a:r>
          </a:p>
          <a:p>
            <a:r>
              <a:rPr lang="zh-TW" altLang="en-US" sz="1100" dirty="0" smtClean="0"/>
              <a:t>	digitalWrite(Led,LOW);     //關閉LED</a:t>
            </a:r>
          </a:p>
          <a:p>
            <a:r>
              <a:rPr lang="zh-TW" altLang="en-US" sz="1100" dirty="0" smtClean="0"/>
              <a:t>	Serial.println("received'guan deng',command flag'1'");       //串列埠發送received"guan deng",command flag"1"</a:t>
            </a:r>
          </a:p>
          <a:p>
            <a:r>
              <a:rPr lang="zh-TW" altLang="en-US" sz="1100" dirty="0" smtClean="0"/>
              <a:t>    break;   </a:t>
            </a:r>
          </a:p>
          <a:p>
            <a:r>
              <a:rPr lang="zh-TW" altLang="en-US" sz="1100" dirty="0" smtClean="0"/>
              <a:t>  }</a:t>
            </a:r>
          </a:p>
          <a:p>
            <a:r>
              <a:rPr lang="zh-TW" altLang="en-US" sz="1100" dirty="0" smtClean="0"/>
              <a:t>  wdt_reset();    </a:t>
            </a:r>
          </a:p>
          <a:p>
            <a:r>
              <a:rPr lang="zh-TW" altLang="en-US" sz="1100" dirty="0" smtClean="0"/>
              <a:t>}</a:t>
            </a:r>
            <a:endParaRPr lang="zh-TW" altLang="en-US" sz="1100" dirty="0"/>
          </a:p>
        </p:txBody>
      </p:sp>
    </p:spTree>
    <p:extLst>
      <p:ext uri="{BB962C8B-B14F-4D97-AF65-F5344CB8AC3E}">
        <p14:creationId xmlns:p14="http://schemas.microsoft.com/office/powerpoint/2010/main" val="33136831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18444" y="362132"/>
            <a:ext cx="7886700" cy="5068599"/>
          </a:xfrm>
        </p:spPr>
        <p:txBody>
          <a:bodyPr/>
          <a:lstStyle/>
          <a:p>
            <a:r>
              <a:rPr kumimoji="1" lang="zh-TW" altLang="en-US" dirty="0" smtClean="0"/>
              <a:t>語音辨識控制</a:t>
            </a:r>
            <a:r>
              <a:rPr kumimoji="1" lang="en-US" altLang="zh-TW" dirty="0" smtClean="0"/>
              <a:t>MP3</a:t>
            </a:r>
            <a:r>
              <a:rPr kumimoji="1" lang="zh-TW" altLang="en-US" dirty="0" smtClean="0"/>
              <a:t>模組接線</a:t>
            </a:r>
            <a:r>
              <a:rPr kumimoji="1" lang="zh-TW" altLang="en-US" dirty="0"/>
              <a:t>圖</a:t>
            </a:r>
            <a:r>
              <a:rPr kumimoji="1" lang="zh-TW" altLang="en-US" dirty="0" smtClean="0"/>
              <a:t>：</a:t>
            </a:r>
            <a:endParaRPr kumimoji="1" lang="zh-TW" altLang="en-US" dirty="0" smtClean="0"/>
          </a:p>
        </p:txBody>
      </p:sp>
      <p:pic>
        <p:nvPicPr>
          <p:cNvPr id="3" name="圖片 2"/>
          <p:cNvPicPr>
            <a:picLocks noChangeAspect="1"/>
          </p:cNvPicPr>
          <p:nvPr/>
        </p:nvPicPr>
        <p:blipFill>
          <a:blip r:embed="rId2"/>
          <a:stretch>
            <a:fillRect/>
          </a:stretch>
        </p:blipFill>
        <p:spPr>
          <a:xfrm>
            <a:off x="598433" y="1629102"/>
            <a:ext cx="8002161" cy="4529959"/>
          </a:xfrm>
          <a:prstGeom prst="rect">
            <a:avLst/>
          </a:prstGeom>
        </p:spPr>
      </p:pic>
    </p:spTree>
    <p:extLst>
      <p:ext uri="{BB962C8B-B14F-4D97-AF65-F5344CB8AC3E}">
        <p14:creationId xmlns:p14="http://schemas.microsoft.com/office/powerpoint/2010/main" val="2066719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18444" y="362132"/>
            <a:ext cx="7886700" cy="5068599"/>
          </a:xfrm>
        </p:spPr>
        <p:txBody>
          <a:bodyPr/>
          <a:lstStyle/>
          <a:p>
            <a:r>
              <a:rPr kumimoji="1" lang="zh-TW" altLang="en-US" dirty="0" smtClean="0"/>
              <a:t>語音辨識控制</a:t>
            </a:r>
            <a:r>
              <a:rPr kumimoji="1" lang="en-US" altLang="zh-TW" dirty="0" smtClean="0"/>
              <a:t>MP3</a:t>
            </a:r>
            <a:r>
              <a:rPr kumimoji="1" lang="zh-TW" altLang="en-US" dirty="0" smtClean="0"/>
              <a:t>模</a:t>
            </a:r>
            <a:r>
              <a:rPr kumimoji="1" lang="zh-TW" altLang="en-US" dirty="0"/>
              <a:t>組</a:t>
            </a:r>
            <a:r>
              <a:rPr kumimoji="1" lang="zh-TW" altLang="en-US" dirty="0" smtClean="0"/>
              <a:t>程式碼</a:t>
            </a:r>
            <a:r>
              <a:rPr kumimoji="1" lang="zh-TW" altLang="en-US" dirty="0" smtClean="0"/>
              <a:t>：</a:t>
            </a:r>
          </a:p>
        </p:txBody>
      </p:sp>
      <p:sp>
        <p:nvSpPr>
          <p:cNvPr id="4" name="矩形 3"/>
          <p:cNvSpPr/>
          <p:nvPr/>
        </p:nvSpPr>
        <p:spPr>
          <a:xfrm>
            <a:off x="520261" y="984596"/>
            <a:ext cx="9927022" cy="4616648"/>
          </a:xfrm>
          <a:prstGeom prst="rect">
            <a:avLst/>
          </a:prstGeom>
        </p:spPr>
        <p:txBody>
          <a:bodyPr wrap="square">
            <a:spAutoFit/>
          </a:bodyPr>
          <a:lstStyle/>
          <a:p>
            <a:r>
              <a:rPr lang="zh-TW" altLang="en-US" sz="1400" dirty="0" smtClean="0"/>
              <a:t>#include &lt;avr/wdt.h&gt;  </a:t>
            </a:r>
          </a:p>
          <a:p>
            <a:r>
              <a:rPr lang="zh-TW" altLang="en-US" sz="1400" dirty="0" smtClean="0"/>
              <a:t>#include &lt;VoiceRecognition.h&gt;</a:t>
            </a:r>
          </a:p>
          <a:p>
            <a:r>
              <a:rPr lang="zh-TW" altLang="en-US" sz="1400" dirty="0" smtClean="0"/>
              <a:t>#include &lt;SoftwareSerial.h&gt;</a:t>
            </a:r>
          </a:p>
          <a:p>
            <a:r>
              <a:rPr lang="zh-TW" altLang="en-US" sz="1400" dirty="0" smtClean="0"/>
              <a:t>#include &lt;DFPlayer_Mini_Mp3.h&gt;       //載入MP3函式庫文件</a:t>
            </a:r>
          </a:p>
          <a:p>
            <a:endParaRPr lang="zh-TW" altLang="en-US" sz="1400" dirty="0" smtClean="0"/>
          </a:p>
          <a:p>
            <a:r>
              <a:rPr lang="zh-TW" altLang="en-US" sz="1400" dirty="0" smtClean="0"/>
              <a:t>VoiceRecognition Voice;</a:t>
            </a:r>
          </a:p>
          <a:p>
            <a:endParaRPr lang="zh-TW" altLang="en-US" sz="1400" dirty="0" smtClean="0"/>
          </a:p>
          <a:p>
            <a:r>
              <a:rPr lang="zh-TW" altLang="en-US" sz="1400" dirty="0" smtClean="0"/>
              <a:t>void setup() {</a:t>
            </a:r>
          </a:p>
          <a:p>
            <a:r>
              <a:rPr lang="zh-TW" altLang="en-US" sz="1400" dirty="0" smtClean="0"/>
              <a:t>    Serial.begin(9600);</a:t>
            </a:r>
          </a:p>
          <a:p>
            <a:r>
              <a:rPr lang="zh-TW" altLang="en-US" sz="1400" dirty="0" smtClean="0"/>
              <a:t>    mp3_set_serial (Serial);	    //定義MP3模組通訊方式</a:t>
            </a:r>
          </a:p>
          <a:p>
            <a:r>
              <a:rPr lang="zh-TW" altLang="en-US" sz="1400" dirty="0" smtClean="0"/>
              <a:t>    mp3_set_volume (15);            //音量調整</a:t>
            </a:r>
          </a:p>
          <a:p>
            <a:r>
              <a:rPr lang="zh-TW" altLang="en-US" sz="1400" dirty="0" smtClean="0"/>
              <a:t>    </a:t>
            </a:r>
          </a:p>
          <a:p>
            <a:r>
              <a:rPr lang="zh-TW" altLang="en-US" sz="1400" dirty="0" smtClean="0"/>
              <a:t>    Voice.init();                   //初始化VoiceRecognition模組</a:t>
            </a:r>
          </a:p>
          <a:p>
            <a:r>
              <a:rPr lang="zh-TW" altLang="en-US" sz="1400" dirty="0" smtClean="0"/>
              <a:t>    </a:t>
            </a:r>
          </a:p>
          <a:p>
            <a:r>
              <a:rPr lang="zh-TW" altLang="en-US" sz="1400" dirty="0" smtClean="0"/>
              <a:t>    Voice.micVol(85);               //麥克風放大增益，參數（10-100）設定85</a:t>
            </a:r>
          </a:p>
          <a:p>
            <a:r>
              <a:rPr lang="zh-TW" altLang="en-US" sz="1400" dirty="0" smtClean="0"/>
              <a:t>    Voice.speechEndpoint(15);       //語音/噪音對比度,參數（10-50），設定15</a:t>
            </a:r>
          </a:p>
          <a:p>
            <a:r>
              <a:rPr lang="zh-TW" altLang="en-US" sz="1400" dirty="0" smtClean="0"/>
              <a:t>    Voice.speechStartTime(8);       //噪音-語音辨别時間，參數（00~50）單位10MS，設定80ms</a:t>
            </a:r>
          </a:p>
          <a:p>
            <a:r>
              <a:rPr lang="zh-TW" altLang="en-US" sz="1400" dirty="0" smtClean="0"/>
              <a:t>    Voice.speechEndTime(15);        //語音-噪音辨别時間，參數（00~200）單位10MS，設定150ms</a:t>
            </a:r>
          </a:p>
          <a:p>
            <a:r>
              <a:rPr lang="zh-TW" altLang="en-US" sz="1400" dirty="0" smtClean="0"/>
              <a:t>    Voice.voiceMaxLength(200);      //最長語音時間，參數（0~200）單位100MS,設定20s</a:t>
            </a:r>
          </a:p>
          <a:p>
            <a:r>
              <a:rPr lang="zh-TW" altLang="en-US" sz="1400" dirty="0" smtClean="0"/>
              <a:t>    Voice.noiseTime(2);             //噪音忽略時間，參數（00~255）單位20ms,設定40ms</a:t>
            </a:r>
          </a:p>
          <a:p>
            <a:r>
              <a:rPr lang="zh-TW" altLang="en-US" sz="1400" dirty="0" smtClean="0"/>
              <a:t>    </a:t>
            </a:r>
          </a:p>
        </p:txBody>
      </p:sp>
    </p:spTree>
    <p:extLst>
      <p:ext uri="{BB962C8B-B14F-4D97-AF65-F5344CB8AC3E}">
        <p14:creationId xmlns:p14="http://schemas.microsoft.com/office/powerpoint/2010/main" val="1715046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18444" y="362132"/>
            <a:ext cx="7886700" cy="5068599"/>
          </a:xfrm>
        </p:spPr>
        <p:txBody>
          <a:bodyPr/>
          <a:lstStyle/>
          <a:p>
            <a:r>
              <a:rPr kumimoji="1" lang="zh-TW" altLang="en-US" dirty="0" smtClean="0"/>
              <a:t>語音辨識控制</a:t>
            </a:r>
            <a:r>
              <a:rPr kumimoji="1" lang="en-US" altLang="zh-TW" dirty="0" smtClean="0"/>
              <a:t>MP3</a:t>
            </a:r>
            <a:r>
              <a:rPr kumimoji="1" lang="zh-TW" altLang="en-US" dirty="0" smtClean="0"/>
              <a:t>模</a:t>
            </a:r>
            <a:r>
              <a:rPr kumimoji="1" lang="zh-TW" altLang="en-US" dirty="0"/>
              <a:t>組</a:t>
            </a:r>
            <a:r>
              <a:rPr kumimoji="1" lang="zh-TW" altLang="en-US" dirty="0" smtClean="0"/>
              <a:t>程式碼</a:t>
            </a:r>
            <a:r>
              <a:rPr kumimoji="1" lang="zh-TW" altLang="en-US" dirty="0" smtClean="0"/>
              <a:t>：</a:t>
            </a:r>
          </a:p>
        </p:txBody>
      </p:sp>
      <p:sp>
        <p:nvSpPr>
          <p:cNvPr id="4" name="矩形 3"/>
          <p:cNvSpPr/>
          <p:nvPr/>
        </p:nvSpPr>
        <p:spPr>
          <a:xfrm>
            <a:off x="299545" y="1571656"/>
            <a:ext cx="8844456" cy="4616648"/>
          </a:xfrm>
          <a:prstGeom prst="rect">
            <a:avLst/>
          </a:prstGeom>
        </p:spPr>
        <p:txBody>
          <a:bodyPr wrap="square">
            <a:spAutoFit/>
          </a:bodyPr>
          <a:lstStyle/>
          <a:p>
            <a:r>
              <a:rPr lang="zh-TW" altLang="en-US" sz="1400" dirty="0"/>
              <a:t> Voice.addCommand("bo fang",0);  //添加指令，參數1:指令内容，參數2：指令標籤（可重復）</a:t>
            </a:r>
          </a:p>
          <a:p>
            <a:r>
              <a:rPr lang="zh-TW" altLang="en-US" sz="1400" dirty="0"/>
              <a:t>    Voice.addCommand("ting zhi",1); //添加指令，參數（指令内容，指令標籤（可重復））</a:t>
            </a:r>
          </a:p>
          <a:p>
            <a:endParaRPr lang="zh-TW" altLang="en-US" sz="1400" dirty="0"/>
          </a:p>
          <a:p>
            <a:r>
              <a:rPr lang="zh-TW" altLang="en-US" sz="1400" dirty="0"/>
              <a:t>    Voice.start();//開始辨識</a:t>
            </a:r>
          </a:p>
          <a:p>
            <a:r>
              <a:rPr lang="zh-TW" altLang="en-US" sz="1400" dirty="0"/>
              <a:t>    wdt_enable(WDTO_1S);            </a:t>
            </a:r>
          </a:p>
          <a:p>
            <a:endParaRPr lang="zh-TW" altLang="en-US" sz="1400" dirty="0"/>
          </a:p>
          <a:p>
            <a:r>
              <a:rPr lang="zh-TW" altLang="en-US" sz="1400" dirty="0"/>
              <a:t>}</a:t>
            </a:r>
          </a:p>
          <a:p>
            <a:r>
              <a:rPr lang="zh-TW" altLang="en-US" sz="1400" dirty="0"/>
              <a:t>void loop() {</a:t>
            </a:r>
          </a:p>
          <a:p>
            <a:r>
              <a:rPr lang="zh-TW" altLang="en-US" sz="1400" dirty="0"/>
              <a:t>  // put your main code here, to run repeatedly:</a:t>
            </a:r>
          </a:p>
          <a:p>
            <a:r>
              <a:rPr lang="zh-TW" altLang="en-US" sz="1400" dirty="0"/>
              <a:t>  // Serial.println(Voice.ASR(2,80,sRecog));</a:t>
            </a:r>
          </a:p>
          <a:p>
            <a:r>
              <a:rPr lang="zh-TW" altLang="en-US" sz="1400" dirty="0"/>
              <a:t>  switch(Voice.read())   </a:t>
            </a:r>
            <a:r>
              <a:rPr lang="zh-TW" altLang="en-US" sz="1400" dirty="0" smtClean="0"/>
              <a:t> </a:t>
            </a:r>
            <a:r>
              <a:rPr lang="zh-TW" altLang="en-US" sz="1400" dirty="0"/>
              <a:t>//判斷辨識内容，在有識別结果的情况下Voice.Read()會返回該指令標籤，否則返回-1</a:t>
            </a:r>
          </a:p>
          <a:p>
            <a:r>
              <a:rPr lang="zh-TW" altLang="en-US" sz="1400" dirty="0"/>
              <a:t>  {</a:t>
            </a:r>
          </a:p>
          <a:p>
            <a:r>
              <a:rPr lang="zh-TW" altLang="en-US" sz="1400" dirty="0"/>
              <a:t>    case 0:                         //若是指令“bo fang”</a:t>
            </a:r>
          </a:p>
          <a:p>
            <a:r>
              <a:rPr lang="zh-TW" altLang="en-US" sz="1400" dirty="0"/>
              <a:t>    	mp3_play (4);</a:t>
            </a:r>
          </a:p>
          <a:p>
            <a:r>
              <a:rPr lang="zh-TW" altLang="en-US" sz="1400" dirty="0"/>
              <a:t>    break;</a:t>
            </a:r>
          </a:p>
          <a:p>
            <a:r>
              <a:rPr lang="zh-TW" altLang="en-US" sz="1400" dirty="0"/>
              <a:t>    case 1:                         //若是指令“ting zhi”</a:t>
            </a:r>
          </a:p>
          <a:p>
            <a:r>
              <a:rPr lang="zh-TW" altLang="en-US" sz="1400" dirty="0"/>
              <a:t>    	mp3_stop ();</a:t>
            </a:r>
          </a:p>
          <a:p>
            <a:r>
              <a:rPr lang="zh-TW" altLang="en-US" sz="1400" dirty="0"/>
              <a:t>    break;   </a:t>
            </a:r>
          </a:p>
          <a:p>
            <a:r>
              <a:rPr lang="zh-TW" altLang="en-US" sz="1400" dirty="0"/>
              <a:t>  }</a:t>
            </a:r>
          </a:p>
          <a:p>
            <a:r>
              <a:rPr lang="zh-TW" altLang="en-US" sz="1400" dirty="0"/>
              <a:t>  wdt_reset();    </a:t>
            </a:r>
          </a:p>
          <a:p>
            <a:r>
              <a:rPr lang="zh-TW" altLang="en-US" sz="1400" dirty="0"/>
              <a:t>}</a:t>
            </a:r>
          </a:p>
        </p:txBody>
      </p:sp>
    </p:spTree>
    <p:extLst>
      <p:ext uri="{BB962C8B-B14F-4D97-AF65-F5344CB8AC3E}">
        <p14:creationId xmlns:p14="http://schemas.microsoft.com/office/powerpoint/2010/main" val="2995941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2</a:t>
            </a:r>
            <a:r>
              <a:rPr kumimoji="1" lang="zh-TW" altLang="en-US" dirty="0"/>
              <a:t>路</a:t>
            </a:r>
            <a:r>
              <a:rPr kumimoji="1" lang="en-US" altLang="zh-TW" dirty="0"/>
              <a:t>5V</a:t>
            </a:r>
            <a:r>
              <a:rPr kumimoji="1" lang="zh-TW" altLang="en-US" dirty="0"/>
              <a:t>繼電器模組</a:t>
            </a:r>
            <a:endParaRPr kumimoji="1" lang="zh-TW" altLang="en-US" dirty="0"/>
          </a:p>
        </p:txBody>
      </p:sp>
      <p:sp>
        <p:nvSpPr>
          <p:cNvPr id="3" name="內容版面配置區 2"/>
          <p:cNvSpPr>
            <a:spLocks noGrp="1"/>
          </p:cNvSpPr>
          <p:nvPr>
            <p:ph idx="1"/>
          </p:nvPr>
        </p:nvSpPr>
        <p:spPr/>
        <p:txBody>
          <a:bodyPr/>
          <a:lstStyle/>
          <a:p>
            <a:r>
              <a:rPr kumimoji="1" lang="zh-TW" altLang="en-US" dirty="0" smtClean="0"/>
              <a:t>繼電器模組是把電器控制群中的多組繼電器集合而成、系列化、模組化，為了節省設備的空間，減少了內部接線，提高了效率與產品的特性。</a:t>
            </a:r>
            <a:endParaRPr kumimoji="1" lang="en-US" altLang="zh-TW" dirty="0" smtClean="0"/>
          </a:p>
          <a:p>
            <a:r>
              <a:rPr kumimoji="1" lang="zh-TW" altLang="en-US" dirty="0" smtClean="0"/>
              <a:t>模組支援雙電源，達到信號與繼電器驅動隔離的目的，安全穩定，當控制電壓與繼電器控制電壓一致時，可通過跳線將電源短路，使用單電源供電。</a:t>
            </a:r>
            <a:endParaRPr kumimoji="1" lang="zh-TW" altLang="en-US" dirty="0"/>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backgroundRemoval t="1994" b="97436" l="0" r="98383"/>
                    </a14:imgEffect>
                  </a14:imgLayer>
                </a14:imgProps>
              </a:ext>
            </a:extLst>
          </a:blip>
          <a:stretch>
            <a:fillRect/>
          </a:stretch>
        </p:blipFill>
        <p:spPr>
          <a:xfrm>
            <a:off x="1186520" y="4001294"/>
            <a:ext cx="2597205" cy="2457194"/>
          </a:xfrm>
          <a:prstGeom prst="rect">
            <a:avLst/>
          </a:prstGeom>
        </p:spPr>
      </p:pic>
      <p:sp>
        <p:nvSpPr>
          <p:cNvPr id="7" name="文字方塊 6"/>
          <p:cNvSpPr txBox="1"/>
          <p:nvPr/>
        </p:nvSpPr>
        <p:spPr>
          <a:xfrm>
            <a:off x="5446517" y="4797096"/>
            <a:ext cx="2951653" cy="1371209"/>
          </a:xfrm>
          <a:prstGeom prst="rect">
            <a:avLst/>
          </a:prstGeom>
          <a:noFill/>
        </p:spPr>
        <p:txBody>
          <a:bodyPr wrap="square" rtlCol="0">
            <a:spAutoFit/>
          </a:bodyPr>
          <a:lstStyle/>
          <a:p>
            <a:r>
              <a:rPr lang="zh-TW" altLang="en-US" sz="1662" dirty="0">
                <a:solidFill>
                  <a:schemeClr val="accent2"/>
                </a:solidFill>
                <a:latin typeface="+mn-ea"/>
                <a:cs typeface="LiHei Pro Medium" charset="-120"/>
              </a:rPr>
              <a:t>繼電器</a:t>
            </a:r>
            <a:r>
              <a:rPr lang="zh-TW" altLang="en-US" sz="1662" dirty="0" smtClean="0">
                <a:solidFill>
                  <a:schemeClr val="accent2"/>
                </a:solidFill>
                <a:latin typeface="+mn-ea"/>
                <a:cs typeface="LiHei Pro Medium" charset="-120"/>
              </a:rPr>
              <a:t>模組              擴充</a:t>
            </a:r>
            <a:r>
              <a:rPr lang="zh-TW" altLang="en-US" sz="1662" dirty="0">
                <a:solidFill>
                  <a:schemeClr val="accent2"/>
                </a:solidFill>
                <a:latin typeface="+mn-ea"/>
                <a:cs typeface="LiHei Pro Medium" charset="-120"/>
              </a:rPr>
              <a:t>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smtClean="0">
                <a:solidFill>
                  <a:schemeClr val="accent2"/>
                </a:solidFill>
                <a:latin typeface="+mn-ea"/>
                <a:cs typeface="LiHei Pro Medium" charset="-120"/>
              </a:rPr>
              <a:t>VCC</a:t>
            </a:r>
            <a:r>
              <a:rPr lang="zh-TW" altLang="en-US" sz="1662" dirty="0" smtClean="0">
                <a:solidFill>
                  <a:schemeClr val="accent2"/>
                </a:solidFill>
                <a:latin typeface="+mn-ea"/>
                <a:cs typeface="LiHei Pro Medium" charset="-120"/>
              </a:rPr>
              <a:t>：電源</a:t>
            </a:r>
            <a:r>
              <a:rPr lang="en-US" altLang="zh-TW" sz="1662" dirty="0" smtClean="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5V</a:t>
            </a:r>
            <a:endParaRPr lang="en-US" altLang="zh-TW"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IN2</a:t>
            </a:r>
            <a:r>
              <a:rPr lang="zh-TW" altLang="en-US" sz="1662" dirty="0" smtClean="0">
                <a:solidFill>
                  <a:schemeClr val="accent2"/>
                </a:solidFill>
                <a:latin typeface="+mn-ea"/>
                <a:cs typeface="LiHei Pro Medium" charset="-120"/>
              </a:rPr>
              <a:t>：輸入	</a:t>
            </a:r>
            <a:r>
              <a:rPr lang="en-US" altLang="zh-TW" sz="1662" dirty="0" smtClean="0">
                <a:solidFill>
                  <a:schemeClr val="accent2"/>
                </a:solidFill>
                <a:latin typeface="+mn-ea"/>
                <a:cs typeface="LiHei Pro Medium" charset="-120"/>
              </a:rPr>
              <a:t>-&gt;</a:t>
            </a:r>
            <a:r>
              <a:rPr lang="zh-TW" altLang="en-US" sz="1662" dirty="0" smtClean="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D2</a:t>
            </a:r>
            <a:endParaRPr lang="en-US" altLang="zh-TW"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IN1</a:t>
            </a:r>
            <a:r>
              <a:rPr lang="zh-TW" altLang="en-US" sz="1662" dirty="0" smtClean="0">
                <a:solidFill>
                  <a:schemeClr val="accent2"/>
                </a:solidFill>
                <a:latin typeface="+mn-ea"/>
                <a:cs typeface="LiHei Pro Medium" charset="-120"/>
              </a:rPr>
              <a:t>：輸入</a:t>
            </a:r>
            <a:r>
              <a:rPr lang="zh-TW" altLang="en-US"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-&gt; D3</a:t>
            </a:r>
          </a:p>
          <a:p>
            <a:r>
              <a:rPr lang="en-US" altLang="zh-TW" sz="1662" dirty="0" smtClean="0">
                <a:solidFill>
                  <a:schemeClr val="accent2"/>
                </a:solidFill>
                <a:latin typeface="+mn-ea"/>
                <a:cs typeface="LiHei Pro Medium" charset="-120"/>
              </a:rPr>
              <a:t>GND</a:t>
            </a:r>
            <a:r>
              <a:rPr lang="zh-TW" altLang="en-US" sz="1662" dirty="0" smtClean="0">
                <a:solidFill>
                  <a:schemeClr val="accent2"/>
                </a:solidFill>
                <a:latin typeface="+mn-ea"/>
                <a:cs typeface="LiHei Pro Medium" charset="-120"/>
              </a:rPr>
              <a:t>：接地端　      </a:t>
            </a:r>
            <a:r>
              <a:rPr lang="en-US" altLang="zh-TW" sz="1662" dirty="0" smtClean="0">
                <a:solidFill>
                  <a:schemeClr val="accent2"/>
                </a:solidFill>
                <a:latin typeface="+mn-ea"/>
                <a:cs typeface="LiHei Pro Medium" charset="-120"/>
              </a:rPr>
              <a:t>-&gt; GND</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724178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sp>
        <p:nvSpPr>
          <p:cNvPr id="3" name="矩形 2"/>
          <p:cNvSpPr/>
          <p:nvPr/>
        </p:nvSpPr>
        <p:spPr>
          <a:xfrm>
            <a:off x="628651" y="1616242"/>
            <a:ext cx="2797721" cy="4616648"/>
          </a:xfrm>
          <a:prstGeom prst="rect">
            <a:avLst/>
          </a:prstGeom>
        </p:spPr>
        <p:txBody>
          <a:bodyPr wrap="square">
            <a:spAutoFit/>
          </a:bodyPr>
          <a:lstStyle/>
          <a:p>
            <a:r>
              <a:rPr lang="en-US" altLang="zh-TW" sz="1400" b="0" i="0" dirty="0" smtClean="0">
                <a:effectLst/>
                <a:latin typeface="+mn-ea"/>
              </a:rPr>
              <a:t>void setup()</a:t>
            </a:r>
          </a:p>
          <a:p>
            <a:r>
              <a:rPr lang="en-US" altLang="zh-TW" sz="1400" b="0" i="0" dirty="0" smtClean="0">
                <a:effectLst/>
                <a:latin typeface="+mn-ea"/>
              </a:rPr>
              <a:t>{</a:t>
            </a:r>
          </a:p>
          <a:p>
            <a:r>
              <a:rPr lang="en-US" altLang="zh-TW" sz="1400" b="0" i="0" dirty="0" err="1" smtClean="0">
                <a:effectLst/>
                <a:latin typeface="+mn-ea"/>
              </a:rPr>
              <a:t>pinMode</a:t>
            </a:r>
            <a:r>
              <a:rPr lang="en-US" altLang="zh-TW" sz="1400" b="0" i="0" dirty="0" smtClean="0">
                <a:effectLst/>
                <a:latin typeface="+mn-ea"/>
              </a:rPr>
              <a:t>(2, OUTPUT);</a:t>
            </a:r>
          </a:p>
          <a:p>
            <a:r>
              <a:rPr lang="en-US" altLang="zh-TW" sz="1400" b="0" i="0" dirty="0" err="1" smtClean="0">
                <a:effectLst/>
                <a:latin typeface="+mn-ea"/>
              </a:rPr>
              <a:t>pinMode</a:t>
            </a:r>
            <a:r>
              <a:rPr lang="en-US" altLang="zh-TW" sz="1400" b="0" i="0" dirty="0" smtClean="0">
                <a:effectLst/>
                <a:latin typeface="+mn-ea"/>
              </a:rPr>
              <a:t>(3, OUTPUT);</a:t>
            </a:r>
          </a:p>
          <a:p>
            <a:r>
              <a:rPr lang="en-US" altLang="zh-TW" sz="1400" b="0" i="0" dirty="0" smtClean="0">
                <a:effectLst/>
                <a:latin typeface="+mn-ea"/>
              </a:rPr>
              <a:t> </a:t>
            </a:r>
          </a:p>
          <a:p>
            <a:r>
              <a:rPr lang="en-US" altLang="zh-TW" sz="1400" b="0" i="0" dirty="0" err="1" smtClean="0">
                <a:effectLst/>
                <a:latin typeface="+mn-ea"/>
              </a:rPr>
              <a:t>digitalWrite</a:t>
            </a:r>
            <a:r>
              <a:rPr lang="en-US" altLang="zh-TW" sz="1400" b="0" i="0" dirty="0" smtClean="0">
                <a:effectLst/>
                <a:latin typeface="+mn-ea"/>
              </a:rPr>
              <a:t>(2, HIGH);</a:t>
            </a:r>
          </a:p>
          <a:p>
            <a:r>
              <a:rPr lang="en-US" altLang="zh-TW" sz="1400" b="0" i="0" dirty="0" err="1" smtClean="0">
                <a:effectLst/>
                <a:latin typeface="+mn-ea"/>
              </a:rPr>
              <a:t>digitalWrite</a:t>
            </a:r>
            <a:r>
              <a:rPr lang="en-US" altLang="zh-TW" sz="1400" b="0" i="0" dirty="0" smtClean="0">
                <a:effectLst/>
                <a:latin typeface="+mn-ea"/>
              </a:rPr>
              <a:t>(3, HIGH);</a:t>
            </a:r>
          </a:p>
          <a:p>
            <a:r>
              <a:rPr lang="en-US" altLang="zh-TW" sz="1400" b="0" i="0" dirty="0" smtClean="0">
                <a:effectLst/>
                <a:latin typeface="+mn-ea"/>
              </a:rPr>
              <a:t>}</a:t>
            </a:r>
          </a:p>
          <a:p>
            <a:r>
              <a:rPr lang="en-US" altLang="zh-TW" sz="1400" b="0" i="0" dirty="0" smtClean="0">
                <a:effectLst/>
                <a:latin typeface="+mn-ea"/>
              </a:rPr>
              <a:t> </a:t>
            </a:r>
          </a:p>
          <a:p>
            <a:r>
              <a:rPr lang="en-US" altLang="zh-TW" sz="1400" b="0" i="0" dirty="0" smtClean="0">
                <a:effectLst/>
                <a:latin typeface="+mn-ea"/>
              </a:rPr>
              <a:t>void loop()</a:t>
            </a:r>
          </a:p>
          <a:p>
            <a:r>
              <a:rPr lang="en-US" altLang="zh-TW" sz="1400" b="0" i="0" dirty="0" smtClean="0">
                <a:effectLst/>
                <a:latin typeface="+mn-ea"/>
              </a:rPr>
              <a:t>{</a:t>
            </a:r>
          </a:p>
          <a:p>
            <a:r>
              <a:rPr lang="en-US" altLang="zh-TW" sz="1400" b="0" i="0" dirty="0" err="1" smtClean="0">
                <a:effectLst/>
                <a:latin typeface="+mn-ea"/>
              </a:rPr>
              <a:t>digitalWrite</a:t>
            </a:r>
            <a:r>
              <a:rPr lang="en-US" altLang="zh-TW" sz="1400" b="0" i="0" dirty="0" smtClean="0">
                <a:effectLst/>
                <a:latin typeface="+mn-ea"/>
              </a:rPr>
              <a:t>(2, LOW);</a:t>
            </a:r>
          </a:p>
          <a:p>
            <a:r>
              <a:rPr lang="en-US" altLang="zh-TW" sz="1400" b="0" i="0" dirty="0" err="1" smtClean="0">
                <a:effectLst/>
                <a:latin typeface="+mn-ea"/>
              </a:rPr>
              <a:t>digitalWrite</a:t>
            </a:r>
            <a:r>
              <a:rPr lang="en-US" altLang="zh-TW" sz="1400" b="0" i="0" dirty="0" smtClean="0">
                <a:effectLst/>
                <a:latin typeface="+mn-ea"/>
              </a:rPr>
              <a:t>(3, HIGH);</a:t>
            </a:r>
          </a:p>
          <a:p>
            <a:r>
              <a:rPr lang="en-US" altLang="zh-TW" sz="1400" b="0" i="0" dirty="0" smtClean="0">
                <a:effectLst/>
                <a:latin typeface="+mn-ea"/>
              </a:rPr>
              <a:t>delay(2000);</a:t>
            </a:r>
          </a:p>
          <a:p>
            <a:r>
              <a:rPr lang="en-US" altLang="zh-TW" sz="1400" b="0" i="0" dirty="0" err="1" smtClean="0">
                <a:effectLst/>
                <a:latin typeface="+mn-ea"/>
              </a:rPr>
              <a:t>digitalWrite</a:t>
            </a:r>
            <a:r>
              <a:rPr lang="en-US" altLang="zh-TW" sz="1400" b="0" i="0" dirty="0" smtClean="0">
                <a:effectLst/>
                <a:latin typeface="+mn-ea"/>
              </a:rPr>
              <a:t>(2, HIGH);</a:t>
            </a:r>
          </a:p>
          <a:p>
            <a:r>
              <a:rPr lang="en-US" altLang="zh-TW" sz="1400" b="0" i="0" dirty="0" err="1" smtClean="0">
                <a:effectLst/>
                <a:latin typeface="+mn-ea"/>
              </a:rPr>
              <a:t>digitalWrite</a:t>
            </a:r>
            <a:r>
              <a:rPr lang="en-US" altLang="zh-TW" sz="1400" b="0" i="0" dirty="0" smtClean="0">
                <a:effectLst/>
                <a:latin typeface="+mn-ea"/>
              </a:rPr>
              <a:t>(3, LOW);</a:t>
            </a:r>
          </a:p>
          <a:p>
            <a:r>
              <a:rPr lang="en-US" altLang="zh-TW" sz="1400" b="0" i="0" dirty="0" smtClean="0">
                <a:effectLst/>
                <a:latin typeface="+mn-ea"/>
              </a:rPr>
              <a:t>delay(2000);</a:t>
            </a:r>
          </a:p>
          <a:p>
            <a:r>
              <a:rPr lang="en-US" altLang="zh-TW" sz="1400" b="0" i="0" dirty="0" err="1" smtClean="0">
                <a:effectLst/>
                <a:latin typeface="+mn-ea"/>
              </a:rPr>
              <a:t>digitalWrite</a:t>
            </a:r>
            <a:r>
              <a:rPr lang="en-US" altLang="zh-TW" sz="1400" b="0" i="0" dirty="0" smtClean="0">
                <a:effectLst/>
                <a:latin typeface="+mn-ea"/>
              </a:rPr>
              <a:t>(2, HIGH);</a:t>
            </a:r>
          </a:p>
          <a:p>
            <a:r>
              <a:rPr lang="en-US" altLang="zh-TW" sz="1400" b="0" i="0" dirty="0" err="1" smtClean="0">
                <a:effectLst/>
                <a:latin typeface="+mn-ea"/>
              </a:rPr>
              <a:t>digitalWrite</a:t>
            </a:r>
            <a:r>
              <a:rPr lang="en-US" altLang="zh-TW" sz="1400" b="0" i="0" dirty="0" smtClean="0">
                <a:effectLst/>
                <a:latin typeface="+mn-ea"/>
              </a:rPr>
              <a:t>(3, HIGH);</a:t>
            </a:r>
          </a:p>
          <a:p>
            <a:r>
              <a:rPr lang="en-US" altLang="zh-TW" sz="1400" b="0" i="0" dirty="0" smtClean="0">
                <a:effectLst/>
                <a:latin typeface="+mn-ea"/>
              </a:rPr>
              <a:t>delay(2000);</a:t>
            </a:r>
          </a:p>
          <a:p>
            <a:r>
              <a:rPr lang="en-US" altLang="zh-TW" sz="1400" b="0" i="0" dirty="0" smtClean="0">
                <a:effectLst/>
                <a:latin typeface="+mn-ea"/>
              </a:rPr>
              <a:t>}</a:t>
            </a:r>
            <a:endParaRPr lang="en-US" altLang="zh-TW" sz="1400" b="0" i="0" dirty="0">
              <a:effectLst/>
              <a:latin typeface="+mn-ea"/>
            </a:endParaRPr>
          </a:p>
        </p:txBody>
      </p:sp>
      <p:pic>
        <p:nvPicPr>
          <p:cNvPr id="5" name="圖片 4"/>
          <p:cNvPicPr>
            <a:picLocks noChangeAspect="1"/>
          </p:cNvPicPr>
          <p:nvPr/>
        </p:nvPicPr>
        <p:blipFill>
          <a:blip r:embed="rId2"/>
          <a:stretch>
            <a:fillRect/>
          </a:stretch>
        </p:blipFill>
        <p:spPr>
          <a:xfrm>
            <a:off x="4736552" y="1350214"/>
            <a:ext cx="2631199" cy="4584904"/>
          </a:xfrm>
          <a:prstGeom prst="rect">
            <a:avLst/>
          </a:prstGeom>
        </p:spPr>
      </p:pic>
    </p:spTree>
    <p:extLst>
      <p:ext uri="{BB962C8B-B14F-4D97-AF65-F5344CB8AC3E}">
        <p14:creationId xmlns:p14="http://schemas.microsoft.com/office/powerpoint/2010/main" val="2546749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伺服馬達</a:t>
            </a:r>
            <a:endParaRPr kumimoji="1" lang="zh-TW" altLang="en-US" dirty="0"/>
          </a:p>
        </p:txBody>
      </p:sp>
      <p:sp>
        <p:nvSpPr>
          <p:cNvPr id="3" name="內容版面配置區 2"/>
          <p:cNvSpPr>
            <a:spLocks noGrp="1"/>
          </p:cNvSpPr>
          <p:nvPr>
            <p:ph idx="1"/>
          </p:nvPr>
        </p:nvSpPr>
        <p:spPr/>
        <p:txBody>
          <a:bodyPr/>
          <a:lstStyle/>
          <a:p>
            <a:r>
              <a:rPr kumimoji="1" lang="zh-TW" altLang="en-US" dirty="0" smtClean="0"/>
              <a:t>光照</a:t>
            </a:r>
            <a:endParaRPr kumimoji="1" lang="zh-TW" altLang="en-US" dirty="0"/>
          </a:p>
        </p:txBody>
      </p:sp>
      <p:sp>
        <p:nvSpPr>
          <p:cNvPr id="5" name="文字方塊 4"/>
          <p:cNvSpPr txBox="1"/>
          <p:nvPr/>
        </p:nvSpPr>
        <p:spPr>
          <a:xfrm>
            <a:off x="5414986" y="4944241"/>
            <a:ext cx="2951653" cy="1115434"/>
          </a:xfrm>
          <a:prstGeom prst="rect">
            <a:avLst/>
          </a:prstGeom>
          <a:noFill/>
        </p:spPr>
        <p:txBody>
          <a:bodyPr wrap="square" rtlCol="0">
            <a:spAutoFit/>
          </a:bodyPr>
          <a:lstStyle/>
          <a:p>
            <a:r>
              <a:rPr lang="zh-TW" altLang="en-US" sz="1662" dirty="0">
                <a:solidFill>
                  <a:schemeClr val="accent2"/>
                </a:solidFill>
                <a:latin typeface="+mn-ea"/>
                <a:cs typeface="LiHei Pro Medium" charset="-120"/>
              </a:rPr>
              <a:t>光照感測器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a:solidFill>
                  <a:schemeClr val="accent2"/>
                </a:solidFill>
                <a:latin typeface="+mn-ea"/>
                <a:cs typeface="LiHei Pro Medium" charset="-120"/>
              </a:rPr>
              <a:t>S</a:t>
            </a:r>
            <a:r>
              <a:rPr lang="zh-TW" altLang="en-US" sz="1662" dirty="0">
                <a:solidFill>
                  <a:schemeClr val="accent2"/>
                </a:solidFill>
                <a:latin typeface="+mn-ea"/>
                <a:cs typeface="LiHei Pro Medium" charset="-120"/>
              </a:rPr>
              <a:t>：數位輸出	</a:t>
            </a:r>
            <a:r>
              <a:rPr lang="en-US" altLang="zh-TW" sz="1662" dirty="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202265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026901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PM2.5</a:t>
            </a:r>
            <a:r>
              <a:rPr kumimoji="1" lang="zh-TW" altLang="en-US" dirty="0" smtClean="0"/>
              <a:t>感</a:t>
            </a:r>
            <a:r>
              <a:rPr kumimoji="1" lang="zh-TW" altLang="en-US" dirty="0" smtClean="0"/>
              <a:t>測器</a:t>
            </a:r>
            <a:endParaRPr kumimoji="1" lang="zh-TW" altLang="en-US" dirty="0"/>
          </a:p>
        </p:txBody>
      </p:sp>
      <p:sp>
        <p:nvSpPr>
          <p:cNvPr id="3" name="內容版面配置區 2"/>
          <p:cNvSpPr>
            <a:spLocks noGrp="1"/>
          </p:cNvSpPr>
          <p:nvPr>
            <p:ph idx="1"/>
          </p:nvPr>
        </p:nvSpPr>
        <p:spPr/>
        <p:txBody>
          <a:bodyPr/>
          <a:lstStyle/>
          <a:p>
            <a:r>
              <a:rPr kumimoji="1" lang="zh-TW" altLang="en-US" dirty="0" smtClean="0"/>
              <a:t>光照</a:t>
            </a:r>
            <a:endParaRPr kumimoji="1" lang="zh-TW" altLang="en-US" dirty="0"/>
          </a:p>
        </p:txBody>
      </p:sp>
      <p:sp>
        <p:nvSpPr>
          <p:cNvPr id="5" name="文字方塊 4"/>
          <p:cNvSpPr txBox="1"/>
          <p:nvPr/>
        </p:nvSpPr>
        <p:spPr>
          <a:xfrm>
            <a:off x="5414986" y="4944241"/>
            <a:ext cx="2951653" cy="1115434"/>
          </a:xfrm>
          <a:prstGeom prst="rect">
            <a:avLst/>
          </a:prstGeom>
          <a:noFill/>
        </p:spPr>
        <p:txBody>
          <a:bodyPr wrap="square" rtlCol="0">
            <a:spAutoFit/>
          </a:bodyPr>
          <a:lstStyle/>
          <a:p>
            <a:r>
              <a:rPr lang="zh-TW" altLang="en-US" sz="1662" dirty="0">
                <a:solidFill>
                  <a:schemeClr val="accent2"/>
                </a:solidFill>
                <a:latin typeface="+mn-ea"/>
                <a:cs typeface="LiHei Pro Medium" charset="-120"/>
              </a:rPr>
              <a:t>光照感測器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a:solidFill>
                  <a:schemeClr val="accent2"/>
                </a:solidFill>
                <a:latin typeface="+mn-ea"/>
                <a:cs typeface="LiHei Pro Medium" charset="-120"/>
              </a:rPr>
              <a:t>S</a:t>
            </a:r>
            <a:r>
              <a:rPr lang="zh-TW" altLang="en-US" sz="1662" dirty="0">
                <a:solidFill>
                  <a:schemeClr val="accent2"/>
                </a:solidFill>
                <a:latin typeface="+mn-ea"/>
                <a:cs typeface="LiHei Pro Medium" charset="-120"/>
              </a:rPr>
              <a:t>：數位輸出	</a:t>
            </a:r>
            <a:r>
              <a:rPr lang="en-US" altLang="zh-TW" sz="1662" dirty="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117502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461907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危險氣體感測器</a:t>
            </a:r>
            <a:endParaRPr kumimoji="1" lang="zh-TW" altLang="en-US" dirty="0"/>
          </a:p>
        </p:txBody>
      </p:sp>
      <p:sp>
        <p:nvSpPr>
          <p:cNvPr id="3" name="內容版面配置區 2"/>
          <p:cNvSpPr>
            <a:spLocks noGrp="1"/>
          </p:cNvSpPr>
          <p:nvPr>
            <p:ph idx="1"/>
          </p:nvPr>
        </p:nvSpPr>
        <p:spPr>
          <a:xfrm>
            <a:off x="593836" y="1495163"/>
            <a:ext cx="7886700" cy="4351338"/>
          </a:xfrm>
        </p:spPr>
        <p:txBody>
          <a:bodyPr/>
          <a:lstStyle/>
          <a:p>
            <a:pPr marL="0" indent="0">
              <a:buNone/>
            </a:pPr>
            <a:r>
              <a:rPr kumimoji="1" lang="zh-TW" altLang="en-US" sz="2400" dirty="0"/>
              <a:t>用於家庭和工廠的氣體洩漏監測裝置，適宜於液化氣、丁烷、丙烷、甲烷、煙霧等的</a:t>
            </a:r>
            <a:r>
              <a:rPr kumimoji="1" lang="zh-TW" altLang="en-US" sz="2400" dirty="0" smtClean="0"/>
              <a:t>探測：</a:t>
            </a:r>
            <a:endParaRPr kumimoji="1" lang="zh-TW" altLang="en-US" sz="2400" dirty="0"/>
          </a:p>
          <a:p>
            <a:r>
              <a:rPr kumimoji="1" lang="zh-TW" altLang="en-US" sz="2400" dirty="0"/>
              <a:t> </a:t>
            </a:r>
            <a:r>
              <a:rPr kumimoji="1" lang="en-US" altLang="zh-TW" sz="2400" dirty="0"/>
              <a:t>MQ- 2</a:t>
            </a:r>
            <a:r>
              <a:rPr kumimoji="1" lang="zh-TW" altLang="en-US" sz="2400" dirty="0"/>
              <a:t>氣體感測器所使用的氣敏材料是在清潔空氣中電導率較低的二氧化錫</a:t>
            </a:r>
            <a:r>
              <a:rPr kumimoji="1" lang="en-US" altLang="zh-TW" sz="2400" dirty="0"/>
              <a:t>(SnO2)</a:t>
            </a:r>
          </a:p>
          <a:p>
            <a:r>
              <a:rPr kumimoji="1" lang="zh-TW" altLang="en-US" sz="2400" dirty="0"/>
              <a:t>當傳感器所處環境中存在可燃氣體時，傳感器的電導率隨空氣中可燃氣體濃度的增加而增</a:t>
            </a:r>
          </a:p>
          <a:p>
            <a:r>
              <a:rPr kumimoji="1" lang="zh-TW" altLang="en-US" sz="2400" dirty="0"/>
              <a:t>使用簡單的電路即可將電導率的變化轉換為與該氣體濃度相對應的輸出信號</a:t>
            </a:r>
          </a:p>
          <a:p>
            <a:endParaRPr kumimoji="1" lang="zh-TW" altLang="en-US" sz="2400" dirty="0"/>
          </a:p>
        </p:txBody>
      </p:sp>
      <p:pic>
        <p:nvPicPr>
          <p:cNvPr id="4" name="Picture 4" descr="「arduino MQ-2」的圖片搜尋結果"/>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3296" b="80055" l="5817" r="89751"/>
                    </a14:imgEffect>
                  </a14:imgLayer>
                </a14:imgProps>
              </a:ext>
              <a:ext uri="{28A0092B-C50C-407E-A947-70E740481C1C}">
                <a14:useLocalDpi xmlns:a14="http://schemas.microsoft.com/office/drawing/2010/main" val="0"/>
              </a:ext>
            </a:extLst>
          </a:blip>
          <a:srcRect l="5195" t="12653" r="10455" b="18371"/>
          <a:stretch/>
        </p:blipFill>
        <p:spPr bwMode="auto">
          <a:xfrm>
            <a:off x="559021" y="4876799"/>
            <a:ext cx="1762599" cy="144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MQ-2」的圖片搜尋結果"/>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0" r="66477"/>
                    </a14:imgEffect>
                  </a14:imgLayer>
                </a14:imgProps>
              </a:ext>
              <a:ext uri="{28A0092B-C50C-407E-A947-70E740481C1C}">
                <a14:useLocalDpi xmlns:a14="http://schemas.microsoft.com/office/drawing/2010/main" val="0"/>
              </a:ext>
            </a:extLst>
          </a:blip>
          <a:srcRect r="33863"/>
          <a:stretch/>
        </p:blipFill>
        <p:spPr bwMode="auto">
          <a:xfrm>
            <a:off x="2762351" y="4814457"/>
            <a:ext cx="2083694" cy="150368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5735806" y="4637461"/>
            <a:ext cx="2951653" cy="1371209"/>
          </a:xfrm>
          <a:prstGeom prst="rect">
            <a:avLst/>
          </a:prstGeom>
          <a:noFill/>
        </p:spPr>
        <p:txBody>
          <a:bodyPr wrap="square" rtlCol="0">
            <a:spAutoFit/>
          </a:bodyPr>
          <a:lstStyle/>
          <a:p>
            <a:r>
              <a:rPr lang="zh-TW" altLang="en-US" sz="1662" dirty="0">
                <a:solidFill>
                  <a:schemeClr val="accent2"/>
                </a:solidFill>
                <a:latin typeface="+mn-ea"/>
                <a:cs typeface="LiHei Pro Medium" charset="-120"/>
              </a:rPr>
              <a:t>危險氣體感測器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endParaRPr lang="en-US" altLang="zh-TW"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VCC</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GND</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GND</a:t>
            </a:r>
            <a:endParaRPr lang="zh-TW" altLang="en-US" sz="1662" dirty="0">
              <a:solidFill>
                <a:schemeClr val="accent2"/>
              </a:solidFill>
              <a:latin typeface="+mn-ea"/>
              <a:cs typeface="LiHei Pro Medium" charset="-120"/>
            </a:endParaRPr>
          </a:p>
          <a:p>
            <a:r>
              <a:rPr lang="en-US" altLang="zh-TW" sz="1662" dirty="0" smtClean="0">
                <a:solidFill>
                  <a:schemeClr val="accent2"/>
                </a:solidFill>
                <a:latin typeface="+mn-ea"/>
                <a:cs typeface="LiHei Pro Medium" charset="-120"/>
              </a:rPr>
              <a:t>DO</a:t>
            </a:r>
            <a:r>
              <a:rPr lang="zh-TW" altLang="en-US" sz="1662" dirty="0" smtClean="0">
                <a:solidFill>
                  <a:schemeClr val="accent2"/>
                </a:solidFill>
                <a:latin typeface="+mn-ea"/>
                <a:cs typeface="LiHei Pro Medium" charset="-120"/>
              </a:rPr>
              <a:t>：數位輸出</a:t>
            </a:r>
            <a:r>
              <a:rPr lang="zh-TW" altLang="en-US" sz="1662" dirty="0">
                <a:solidFill>
                  <a:schemeClr val="accent2"/>
                </a:solidFill>
                <a:latin typeface="+mn-ea"/>
                <a:cs typeface="LiHei Pro Medium" charset="-120"/>
              </a:rPr>
              <a:t/>
            </a:r>
            <a:br>
              <a:rPr lang="zh-TW" altLang="en-US" sz="1662" dirty="0">
                <a:solidFill>
                  <a:schemeClr val="accent2"/>
                </a:solidFill>
                <a:latin typeface="+mn-ea"/>
                <a:cs typeface="LiHei Pro Medium" charset="-120"/>
              </a:rPr>
            </a:br>
            <a:r>
              <a:rPr lang="en-US" altLang="zh-TW" sz="1662" dirty="0" smtClean="0">
                <a:solidFill>
                  <a:schemeClr val="accent2"/>
                </a:solidFill>
                <a:latin typeface="+mn-ea"/>
                <a:cs typeface="LiHei Pro Medium" charset="-120"/>
              </a:rPr>
              <a:t>AO</a:t>
            </a:r>
            <a:r>
              <a:rPr lang="zh-TW" altLang="en-US" sz="1662" dirty="0" smtClean="0">
                <a:solidFill>
                  <a:schemeClr val="accent2"/>
                </a:solidFill>
                <a:latin typeface="+mn-ea"/>
                <a:cs typeface="LiHei Pro Medium" charset="-120"/>
              </a:rPr>
              <a:t>：類</a:t>
            </a:r>
            <a:r>
              <a:rPr lang="zh-TW" altLang="en-US" sz="1662" dirty="0">
                <a:solidFill>
                  <a:schemeClr val="accent2"/>
                </a:solidFill>
                <a:latin typeface="+mn-ea"/>
                <a:cs typeface="LiHei Pro Medium" charset="-120"/>
              </a:rPr>
              <a:t>比</a:t>
            </a:r>
            <a:r>
              <a:rPr lang="zh-TW" altLang="en-US" sz="1662" dirty="0" smtClean="0">
                <a:solidFill>
                  <a:schemeClr val="accent2"/>
                </a:solidFill>
                <a:latin typeface="+mn-ea"/>
                <a:cs typeface="LiHei Pro Medium" charset="-120"/>
              </a:rPr>
              <a:t>輸出</a:t>
            </a:r>
            <a:r>
              <a:rPr lang="en-US" altLang="zh-TW"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15593123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紅外</a:t>
            </a:r>
            <a:r>
              <a:rPr kumimoji="1" lang="zh-TW" altLang="en-US" dirty="0"/>
              <a:t>線</a:t>
            </a:r>
            <a:r>
              <a:rPr kumimoji="1" lang="zh-TW" altLang="en-US" dirty="0" smtClean="0"/>
              <a:t>感</a:t>
            </a:r>
            <a:r>
              <a:rPr kumimoji="1" lang="zh-TW" altLang="en-US" dirty="0" smtClean="0"/>
              <a:t>測器</a:t>
            </a:r>
            <a:endParaRPr kumimoji="1" lang="zh-TW" altLang="en-US" dirty="0"/>
          </a:p>
        </p:txBody>
      </p:sp>
      <p:sp>
        <p:nvSpPr>
          <p:cNvPr id="3" name="內容版面配置區 2"/>
          <p:cNvSpPr>
            <a:spLocks noGrp="1"/>
          </p:cNvSpPr>
          <p:nvPr>
            <p:ph idx="1"/>
          </p:nvPr>
        </p:nvSpPr>
        <p:spPr/>
        <p:txBody>
          <a:bodyPr/>
          <a:lstStyle/>
          <a:p>
            <a:r>
              <a:rPr kumimoji="1" lang="zh-TW" altLang="en-US" dirty="0" smtClean="0"/>
              <a:t>光照</a:t>
            </a:r>
            <a:endParaRPr kumimoji="1" lang="zh-TW" altLang="en-US" dirty="0"/>
          </a:p>
        </p:txBody>
      </p:sp>
      <p:sp>
        <p:nvSpPr>
          <p:cNvPr id="5" name="文字方塊 4"/>
          <p:cNvSpPr txBox="1"/>
          <p:nvPr/>
        </p:nvSpPr>
        <p:spPr>
          <a:xfrm>
            <a:off x="5414986" y="4944241"/>
            <a:ext cx="2951653" cy="1115434"/>
          </a:xfrm>
          <a:prstGeom prst="rect">
            <a:avLst/>
          </a:prstGeom>
          <a:noFill/>
        </p:spPr>
        <p:txBody>
          <a:bodyPr wrap="square" rtlCol="0">
            <a:spAutoFit/>
          </a:bodyPr>
          <a:lstStyle/>
          <a:p>
            <a:r>
              <a:rPr lang="zh-TW" altLang="en-US" sz="1662" dirty="0">
                <a:solidFill>
                  <a:schemeClr val="accent2"/>
                </a:solidFill>
                <a:latin typeface="+mn-ea"/>
                <a:cs typeface="LiHei Pro Medium" charset="-120"/>
              </a:rPr>
              <a:t>光照感測器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a:solidFill>
                  <a:schemeClr val="accent2"/>
                </a:solidFill>
                <a:latin typeface="+mn-ea"/>
                <a:cs typeface="LiHei Pro Medium" charset="-120"/>
              </a:rPr>
              <a:t>GND</a:t>
            </a:r>
          </a:p>
          <a:p>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a:solidFill>
                  <a:schemeClr val="accent2"/>
                </a:solidFill>
                <a:latin typeface="+mn-ea"/>
                <a:cs typeface="LiHei Pro Medium" charset="-120"/>
              </a:rPr>
              <a:t>S</a:t>
            </a:r>
            <a:r>
              <a:rPr lang="zh-TW" altLang="en-US" sz="1662" dirty="0">
                <a:solidFill>
                  <a:schemeClr val="accent2"/>
                </a:solidFill>
                <a:latin typeface="+mn-ea"/>
                <a:cs typeface="LiHei Pro Medium" charset="-120"/>
              </a:rPr>
              <a:t>：數位輸出	</a:t>
            </a:r>
            <a:r>
              <a:rPr lang="en-US" altLang="zh-TW" sz="1662" dirty="0">
                <a:solidFill>
                  <a:schemeClr val="accent2"/>
                </a:solidFill>
                <a:latin typeface="+mn-ea"/>
                <a:cs typeface="LiHei Pro Medium" charset="-120"/>
              </a:rPr>
              <a:t>-&gt; pinA0</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2370653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smtClean="0"/>
              <a:t>接收端程式碼：</a:t>
            </a:r>
          </a:p>
        </p:txBody>
      </p:sp>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10425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感</a:t>
            </a:r>
            <a:r>
              <a:rPr kumimoji="1" lang="zh-TW" altLang="en-US" dirty="0" smtClean="0"/>
              <a:t>測程式碼</a:t>
            </a:r>
            <a:r>
              <a:rPr kumimoji="1" lang="zh-TW" altLang="en-US" dirty="0"/>
              <a:t>：</a:t>
            </a:r>
          </a:p>
          <a:p>
            <a:pPr marL="0" indent="0">
              <a:buNone/>
            </a:pPr>
            <a:r>
              <a:rPr lang="en-US" altLang="zh-TW" sz="2000" dirty="0">
                <a:latin typeface="+mn-ea"/>
              </a:rPr>
              <a:t>///Arduino Sample Code</a:t>
            </a:r>
            <a:r>
              <a:rPr lang="en-US" altLang="zh-TW" sz="2000" dirty="0">
                <a:latin typeface="+mn-ea"/>
              </a:rPr>
              <a:t/>
            </a:r>
            <a:br>
              <a:rPr lang="en-US" altLang="zh-TW" sz="2000" dirty="0">
                <a:latin typeface="+mn-ea"/>
              </a:rPr>
            </a:br>
            <a:r>
              <a:rPr lang="en-US" altLang="zh-TW" sz="2000" dirty="0">
                <a:latin typeface="+mn-ea"/>
              </a:rPr>
              <a:t>void setup()</a:t>
            </a:r>
            <a:r>
              <a:rPr lang="en-US" altLang="zh-TW" sz="2000" dirty="0">
                <a:latin typeface="+mn-ea"/>
              </a:rPr>
              <a:t/>
            </a:r>
            <a:br>
              <a:rPr lang="en-US" altLang="zh-TW" sz="2000" dirty="0">
                <a:latin typeface="+mn-ea"/>
              </a:rPr>
            </a:br>
            <a:r>
              <a:rPr lang="en-US" altLang="zh-TW" sz="2000" dirty="0">
                <a:latin typeface="+mn-ea"/>
              </a:rPr>
              <a:t>{</a:t>
            </a:r>
            <a:r>
              <a:rPr lang="en-US" altLang="zh-TW" sz="2000" dirty="0">
                <a:latin typeface="+mn-ea"/>
              </a:rPr>
              <a:t/>
            </a:r>
            <a:br>
              <a:rPr lang="en-US" altLang="zh-TW" sz="2000" dirty="0">
                <a:latin typeface="+mn-ea"/>
              </a:rPr>
            </a:br>
            <a:r>
              <a:rPr lang="en-US" altLang="zh-TW" sz="2000" dirty="0">
                <a:latin typeface="+mn-ea"/>
              </a:rPr>
              <a:t>  </a:t>
            </a:r>
            <a:r>
              <a:rPr lang="en-US" altLang="zh-TW" sz="2000" dirty="0" err="1">
                <a:latin typeface="+mn-ea"/>
              </a:rPr>
              <a:t>Serial.begin</a:t>
            </a:r>
            <a:r>
              <a:rPr lang="en-US" altLang="zh-TW" sz="2000" dirty="0">
                <a:latin typeface="+mn-ea"/>
              </a:rPr>
              <a:t>(9600); </a:t>
            </a:r>
            <a:r>
              <a:rPr lang="en-US" altLang="zh-TW" sz="2000" dirty="0" smtClean="0">
                <a:latin typeface="+mn-ea"/>
              </a:rPr>
              <a:t>//</a:t>
            </a:r>
            <a:r>
              <a:rPr lang="zh-TW" altLang="en-US" sz="2000" dirty="0" smtClean="0">
                <a:latin typeface="+mn-ea"/>
              </a:rPr>
              <a:t>設定鮑率為</a:t>
            </a:r>
            <a:r>
              <a:rPr lang="en-US" altLang="zh-TW" sz="2000" dirty="0" smtClean="0">
                <a:latin typeface="+mn-ea"/>
              </a:rPr>
              <a:t>9600</a:t>
            </a:r>
            <a:r>
              <a:rPr lang="en-US" altLang="zh-TW" sz="2000" dirty="0">
                <a:latin typeface="+mn-ea"/>
              </a:rPr>
              <a:t/>
            </a:r>
            <a:br>
              <a:rPr lang="en-US" altLang="zh-TW" sz="2000" dirty="0">
                <a:latin typeface="+mn-ea"/>
              </a:rPr>
            </a:br>
            <a:r>
              <a:rPr lang="en-US" altLang="zh-TW" sz="2000" dirty="0">
                <a:latin typeface="+mn-ea"/>
              </a:rPr>
              <a:t>}</a:t>
            </a:r>
            <a:r>
              <a:rPr lang="en-US" altLang="zh-TW" sz="2000" dirty="0">
                <a:latin typeface="+mn-ea"/>
              </a:rPr>
              <a:t/>
            </a:r>
            <a:br>
              <a:rPr lang="en-US" altLang="zh-TW" sz="2000" dirty="0">
                <a:latin typeface="+mn-ea"/>
              </a:rPr>
            </a:br>
            <a:r>
              <a:rPr lang="en-US" altLang="zh-TW" sz="2000" dirty="0">
                <a:latin typeface="+mn-ea"/>
              </a:rPr>
              <a:t>void loop()</a:t>
            </a:r>
            <a:r>
              <a:rPr lang="en-US" altLang="zh-TW" sz="2000" dirty="0">
                <a:latin typeface="+mn-ea"/>
              </a:rPr>
              <a:t/>
            </a:r>
            <a:br>
              <a:rPr lang="en-US" altLang="zh-TW" sz="2000" dirty="0">
                <a:latin typeface="+mn-ea"/>
              </a:rPr>
            </a:br>
            <a:r>
              <a:rPr lang="en-US" altLang="zh-TW" sz="2000" dirty="0">
                <a:latin typeface="+mn-ea"/>
              </a:rPr>
              <a:t>{</a:t>
            </a:r>
            <a:r>
              <a:rPr lang="en-US" altLang="zh-TW" sz="2000" dirty="0">
                <a:latin typeface="+mn-ea"/>
              </a:rPr>
              <a:t/>
            </a:r>
            <a:br>
              <a:rPr lang="en-US" altLang="zh-TW" sz="2000" dirty="0">
                <a:latin typeface="+mn-ea"/>
              </a:rPr>
            </a:br>
            <a:r>
              <a:rPr lang="en-US" altLang="zh-TW" sz="2000" dirty="0" err="1">
                <a:latin typeface="+mn-ea"/>
              </a:rPr>
              <a:t>int</a:t>
            </a:r>
            <a:r>
              <a:rPr lang="en-US" altLang="zh-TW" sz="2000" dirty="0">
                <a:latin typeface="+mn-ea"/>
              </a:rPr>
              <a:t> </a:t>
            </a:r>
            <a:r>
              <a:rPr lang="en-US" altLang="zh-TW" sz="2000" dirty="0" err="1">
                <a:latin typeface="+mn-ea"/>
              </a:rPr>
              <a:t>val</a:t>
            </a:r>
            <a:r>
              <a:rPr lang="en-US" altLang="zh-TW" sz="2000" dirty="0">
                <a:latin typeface="+mn-ea"/>
              </a:rPr>
              <a:t>;</a:t>
            </a:r>
            <a:r>
              <a:rPr lang="en-US" altLang="zh-TW" sz="2000" dirty="0">
                <a:latin typeface="+mn-ea"/>
              </a:rPr>
              <a:t/>
            </a:r>
            <a:br>
              <a:rPr lang="en-US" altLang="zh-TW" sz="2000" dirty="0">
                <a:latin typeface="+mn-ea"/>
              </a:rPr>
            </a:br>
            <a:r>
              <a:rPr lang="en-US" altLang="zh-TW" sz="2000" dirty="0" err="1">
                <a:latin typeface="+mn-ea"/>
              </a:rPr>
              <a:t>val</a:t>
            </a:r>
            <a:r>
              <a:rPr lang="en-US" altLang="zh-TW" sz="2000" dirty="0">
                <a:latin typeface="+mn-ea"/>
              </a:rPr>
              <a:t>=</a:t>
            </a:r>
            <a:r>
              <a:rPr lang="en-US" altLang="zh-TW" sz="2000" dirty="0" err="1">
                <a:latin typeface="+mn-ea"/>
              </a:rPr>
              <a:t>analogRead</a:t>
            </a:r>
            <a:r>
              <a:rPr lang="en-US" altLang="zh-TW" sz="2000" dirty="0">
                <a:latin typeface="+mn-ea"/>
              </a:rPr>
              <a:t>(0</a:t>
            </a:r>
            <a:r>
              <a:rPr lang="en-US" altLang="zh-TW" sz="2000" dirty="0" smtClean="0">
                <a:latin typeface="+mn-ea"/>
              </a:rPr>
              <a:t>);</a:t>
            </a:r>
            <a:r>
              <a:rPr lang="zh-TW" altLang="en-US" sz="2000" dirty="0" smtClean="0">
                <a:latin typeface="+mn-ea"/>
              </a:rPr>
              <a:t>    </a:t>
            </a:r>
            <a:r>
              <a:rPr lang="en-US" altLang="zh-TW" sz="2000" dirty="0" smtClean="0">
                <a:latin typeface="+mn-ea"/>
              </a:rPr>
              <a:t>//</a:t>
            </a:r>
            <a:r>
              <a:rPr lang="zh-TW" altLang="en-US" sz="2000" dirty="0" smtClean="0">
                <a:latin typeface="+mn-ea"/>
              </a:rPr>
              <a:t>從</a:t>
            </a:r>
            <a:r>
              <a:rPr lang="en-US" altLang="zh-TW" sz="2000" dirty="0" smtClean="0">
                <a:latin typeface="+mn-ea"/>
              </a:rPr>
              <a:t>A0</a:t>
            </a:r>
            <a:r>
              <a:rPr lang="zh-TW" altLang="en-US" sz="2000" dirty="0" smtClean="0">
                <a:latin typeface="+mn-ea"/>
              </a:rPr>
              <a:t>腳位讀取類比數值</a:t>
            </a:r>
            <a:r>
              <a:rPr lang="en-US" altLang="zh-TW" sz="2000" dirty="0">
                <a:latin typeface="+mn-ea"/>
              </a:rPr>
              <a:t/>
            </a:r>
            <a:br>
              <a:rPr lang="en-US" altLang="zh-TW" sz="2000" dirty="0">
                <a:latin typeface="+mn-ea"/>
              </a:rPr>
            </a:br>
            <a:r>
              <a:rPr lang="en-US" altLang="zh-TW" sz="2000" dirty="0" err="1">
                <a:latin typeface="+mn-ea"/>
              </a:rPr>
              <a:t>Serial.println</a:t>
            </a:r>
            <a:r>
              <a:rPr lang="en-US" altLang="zh-TW" sz="2000" dirty="0">
                <a:latin typeface="+mn-ea"/>
              </a:rPr>
              <a:t>(</a:t>
            </a:r>
            <a:r>
              <a:rPr lang="en-US" altLang="zh-TW" sz="2000" dirty="0" err="1">
                <a:latin typeface="+mn-ea"/>
              </a:rPr>
              <a:t>val,DEC</a:t>
            </a:r>
            <a:r>
              <a:rPr lang="en-US" altLang="zh-TW" sz="2000" dirty="0" smtClean="0">
                <a:latin typeface="+mn-ea"/>
              </a:rPr>
              <a:t>);//</a:t>
            </a:r>
            <a:r>
              <a:rPr lang="zh-TW" altLang="en-US" sz="2000" dirty="0" smtClean="0">
                <a:latin typeface="+mn-ea"/>
              </a:rPr>
              <a:t>印出讀取到的數值</a:t>
            </a:r>
            <a:r>
              <a:rPr lang="en-US" altLang="zh-TW" sz="2000" dirty="0">
                <a:latin typeface="+mn-ea"/>
              </a:rPr>
              <a:t/>
            </a:r>
            <a:br>
              <a:rPr lang="en-US" altLang="zh-TW" sz="2000" dirty="0">
                <a:latin typeface="+mn-ea"/>
              </a:rPr>
            </a:br>
            <a:r>
              <a:rPr lang="en-US" altLang="zh-TW" sz="2000" dirty="0">
                <a:latin typeface="+mn-ea"/>
              </a:rPr>
              <a:t>delay(100);</a:t>
            </a:r>
            <a:r>
              <a:rPr lang="en-US" altLang="zh-TW" sz="2000" dirty="0">
                <a:latin typeface="+mn-ea"/>
              </a:rPr>
              <a:t/>
            </a:r>
            <a:br>
              <a:rPr lang="en-US" altLang="zh-TW" sz="2000" dirty="0">
                <a:latin typeface="+mn-ea"/>
              </a:rPr>
            </a:br>
            <a:r>
              <a:rPr lang="en-US" altLang="zh-TW" sz="2000" dirty="0">
                <a:latin typeface="+mn-ea"/>
              </a:rPr>
              <a:t>}</a:t>
            </a:r>
            <a:endParaRPr kumimoji="1" lang="zh-TW" altLang="en-US" sz="2000" dirty="0">
              <a:latin typeface="+mn-ea"/>
            </a:endParaRPr>
          </a:p>
        </p:txBody>
      </p:sp>
      <p:sp>
        <p:nvSpPr>
          <p:cNvPr id="3" name="標題 2"/>
          <p:cNvSpPr>
            <a:spLocks noGrp="1"/>
          </p:cNvSpPr>
          <p:nvPr>
            <p:ph type="title"/>
          </p:nvPr>
        </p:nvSpPr>
        <p:spPr/>
        <p:txBody>
          <a:bodyPr/>
          <a:lstStyle/>
          <a:p>
            <a:r>
              <a:rPr kumimoji="1" lang="zh-TW" altLang="en-US" dirty="0"/>
              <a:t>危險氣體感測器</a:t>
            </a:r>
          </a:p>
        </p:txBody>
      </p:sp>
    </p:spTree>
    <p:extLst>
      <p:ext uri="{BB962C8B-B14F-4D97-AF65-F5344CB8AC3E}">
        <p14:creationId xmlns:p14="http://schemas.microsoft.com/office/powerpoint/2010/main" val="678087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人體紅外線感測器</a:t>
            </a:r>
            <a:endParaRPr kumimoji="1" lang="zh-TW" altLang="en-US" dirty="0"/>
          </a:p>
        </p:txBody>
      </p:sp>
      <p:sp>
        <p:nvSpPr>
          <p:cNvPr id="3" name="內容版面配置區 2"/>
          <p:cNvSpPr>
            <a:spLocks noGrp="1"/>
          </p:cNvSpPr>
          <p:nvPr>
            <p:ph idx="1"/>
          </p:nvPr>
        </p:nvSpPr>
        <p:spPr/>
        <p:txBody>
          <a:bodyPr/>
          <a:lstStyle/>
          <a:p>
            <a:r>
              <a:rPr kumimoji="1" lang="zh-TW" altLang="en-US" dirty="0"/>
              <a:t>紅外線動作感測器 </a:t>
            </a:r>
            <a:r>
              <a:rPr kumimoji="1" lang="en-US" altLang="zh-TW" dirty="0"/>
              <a:t>(PIR Motion Sensor) </a:t>
            </a:r>
            <a:r>
              <a:rPr kumimoji="1" lang="zh-TW" altLang="en-US" dirty="0"/>
              <a:t>或稱人體紅外線感測器，是一種可以偵測物體移動的電子裝置。生活中很多東西都會發射紅外線，例如燈泡、蠟燭、中央空調等，其實人體也會發射紅外線，紅外線動作感測器的原理，便是利用人體發射出來的紅外線的變化，來感應物體的移動</a:t>
            </a:r>
            <a:r>
              <a:rPr kumimoji="1" lang="zh-TW" altLang="en-US" dirty="0" smtClean="0"/>
              <a:t>。</a:t>
            </a:r>
            <a:endParaRPr kumimoji="1" lang="zh-TW" altLang="en-US" dirty="0"/>
          </a:p>
        </p:txBody>
      </p:sp>
      <p:pic>
        <p:nvPicPr>
          <p:cNvPr id="4" name="Picture 2" descr="相關圖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99667" l="0" r="100000"/>
                    </a14:imgEffect>
                  </a14:imgLayer>
                </a14:imgProps>
              </a:ext>
              <a:ext uri="{28A0092B-C50C-407E-A947-70E740481C1C}">
                <a14:useLocalDpi xmlns:a14="http://schemas.microsoft.com/office/drawing/2010/main" val="0"/>
              </a:ext>
            </a:extLst>
          </a:blip>
          <a:srcRect/>
          <a:stretch>
            <a:fillRect/>
          </a:stretch>
        </p:blipFill>
        <p:spPr bwMode="auto">
          <a:xfrm>
            <a:off x="1446544" y="4014262"/>
            <a:ext cx="2162701" cy="216270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4968398" y="4497706"/>
            <a:ext cx="2951653" cy="1371209"/>
          </a:xfrm>
          <a:prstGeom prst="rect">
            <a:avLst/>
          </a:prstGeom>
          <a:noFill/>
        </p:spPr>
        <p:txBody>
          <a:bodyPr wrap="square" rtlCol="0">
            <a:spAutoFit/>
          </a:bodyPr>
          <a:lstStyle/>
          <a:p>
            <a:r>
              <a:rPr lang="zh-TW" altLang="en-US" sz="1662" dirty="0" smtClean="0">
                <a:solidFill>
                  <a:schemeClr val="accent2"/>
                </a:solidFill>
                <a:latin typeface="+mn-ea"/>
                <a:cs typeface="LiHei Pro Medium" charset="-120"/>
              </a:rPr>
              <a:t>由右至左依序是</a:t>
            </a:r>
            <a:r>
              <a:rPr lang="en-US" altLang="zh-TW" sz="1662" dirty="0" smtClean="0">
                <a:solidFill>
                  <a:schemeClr val="accent2"/>
                </a:solidFill>
                <a:latin typeface="+mn-ea"/>
                <a:cs typeface="LiHei Pro Medium" charset="-120"/>
              </a:rPr>
              <a:t/>
            </a:r>
            <a:br>
              <a:rPr lang="en-US" altLang="zh-TW" sz="1662" dirty="0" smtClean="0">
                <a:solidFill>
                  <a:schemeClr val="accent2"/>
                </a:solidFill>
                <a:latin typeface="+mn-ea"/>
                <a:cs typeface="LiHei Pro Medium" charset="-120"/>
              </a:rPr>
            </a:br>
            <a:r>
              <a:rPr lang="zh-TW" altLang="en-US" sz="1662" dirty="0" smtClean="0">
                <a:solidFill>
                  <a:schemeClr val="accent2"/>
                </a:solidFill>
                <a:latin typeface="+mn-ea"/>
                <a:cs typeface="LiHei Pro Medium" charset="-120"/>
              </a:rPr>
              <a:t>人體</a:t>
            </a:r>
            <a:r>
              <a:rPr lang="zh-TW" altLang="en-US" sz="1662" dirty="0">
                <a:solidFill>
                  <a:schemeClr val="accent2"/>
                </a:solidFill>
                <a:latin typeface="+mn-ea"/>
                <a:cs typeface="LiHei Pro Medium" charset="-120"/>
              </a:rPr>
              <a:t>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擴充板</a:t>
            </a:r>
            <a:endParaRPr lang="en-US" altLang="zh-TW"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VCC</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a:solidFill>
                  <a:schemeClr val="accent2"/>
                </a:solidFill>
                <a:latin typeface="+mn-ea"/>
                <a:cs typeface="LiHei Pro Medium" charset="-120"/>
              </a:rPr>
              <a:t>OUT</a:t>
            </a:r>
            <a:r>
              <a:rPr lang="zh-TW" altLang="en-US" sz="1662" dirty="0">
                <a:solidFill>
                  <a:schemeClr val="accent2"/>
                </a:solidFill>
                <a:latin typeface="+mn-ea"/>
                <a:cs typeface="LiHei Pro Medium" charset="-120"/>
              </a:rPr>
              <a:t>：輸出	</a:t>
            </a:r>
            <a:r>
              <a:rPr lang="en-US" altLang="zh-TW" sz="1662" dirty="0">
                <a:solidFill>
                  <a:schemeClr val="accent2"/>
                </a:solidFill>
                <a:latin typeface="+mn-ea"/>
                <a:cs typeface="LiHei Pro Medium" charset="-120"/>
              </a:rPr>
              <a:t>-&gt; pin4</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GND</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GND</a:t>
            </a:r>
            <a:endParaRPr lang="zh-TW" altLang="en-US" sz="1662" dirty="0">
              <a:solidFill>
                <a:schemeClr val="accent2"/>
              </a:solidFill>
              <a:latin typeface="+mn-ea"/>
              <a:cs typeface="LiHei Pro Medium" charset="-120"/>
            </a:endParaRPr>
          </a:p>
        </p:txBody>
      </p:sp>
    </p:spTree>
    <p:extLst>
      <p:ext uri="{BB962C8B-B14F-4D97-AF65-F5344CB8AC3E}">
        <p14:creationId xmlns:p14="http://schemas.microsoft.com/office/powerpoint/2010/main" val="36022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感</a:t>
            </a:r>
            <a:r>
              <a:rPr kumimoji="1" lang="zh-TW" altLang="en-US" dirty="0" smtClean="0"/>
              <a:t>測程式碼</a:t>
            </a:r>
            <a:r>
              <a:rPr kumimoji="1" lang="zh-TW" altLang="en-US" dirty="0"/>
              <a:t>：</a:t>
            </a:r>
          </a:p>
          <a:p>
            <a:pPr marL="0" indent="0">
              <a:buNone/>
            </a:pPr>
            <a:endParaRPr kumimoji="1" lang="zh-TW" altLang="en-US" dirty="0"/>
          </a:p>
        </p:txBody>
      </p:sp>
      <p:sp>
        <p:nvSpPr>
          <p:cNvPr id="3" name="標題 2"/>
          <p:cNvSpPr>
            <a:spLocks noGrp="1"/>
          </p:cNvSpPr>
          <p:nvPr>
            <p:ph type="title"/>
          </p:nvPr>
        </p:nvSpPr>
        <p:spPr/>
        <p:txBody>
          <a:bodyPr/>
          <a:lstStyle/>
          <a:p>
            <a:r>
              <a:rPr kumimoji="1" lang="zh-TW" altLang="en-US" dirty="0"/>
              <a:t>人體紅外線感測器</a:t>
            </a:r>
          </a:p>
        </p:txBody>
      </p:sp>
      <p:sp>
        <p:nvSpPr>
          <p:cNvPr id="6" name="矩形 5"/>
          <p:cNvSpPr/>
          <p:nvPr/>
        </p:nvSpPr>
        <p:spPr>
          <a:xfrm>
            <a:off x="1143001" y="1563018"/>
            <a:ext cx="6858000" cy="5078313"/>
          </a:xfrm>
          <a:prstGeom prst="rect">
            <a:avLst/>
          </a:prstGeom>
        </p:spPr>
        <p:txBody>
          <a:bodyPr wrap="square">
            <a:spAutoFit/>
          </a:bodyPr>
          <a:lstStyle/>
          <a:p>
            <a:r>
              <a:rPr lang="zh-TW" altLang="en-US" dirty="0"/>
              <a:t>利用</a:t>
            </a:r>
            <a:r>
              <a:rPr lang="en-US" altLang="zh-TW" dirty="0"/>
              <a:t>PIR</a:t>
            </a:r>
            <a:r>
              <a:rPr lang="zh-TW" altLang="en-US" dirty="0"/>
              <a:t>感應</a:t>
            </a:r>
            <a:r>
              <a:rPr lang="zh-TW" altLang="en-US" dirty="0" smtClean="0"/>
              <a:t>控制</a:t>
            </a:r>
            <a:r>
              <a:rPr lang="en-US" altLang="zh-TW" dirty="0" smtClean="0"/>
              <a:t>Arduino</a:t>
            </a:r>
            <a:r>
              <a:rPr lang="zh-TW" altLang="en-US" dirty="0" smtClean="0"/>
              <a:t>板子上的</a:t>
            </a:r>
            <a:r>
              <a:rPr lang="en-US" altLang="zh-TW" dirty="0" smtClean="0"/>
              <a:t>LED</a:t>
            </a:r>
            <a:r>
              <a:rPr lang="zh-TW" altLang="en-US" dirty="0" smtClean="0"/>
              <a:t>燈</a:t>
            </a:r>
            <a:endParaRPr lang="en-US" altLang="zh-TW" dirty="0"/>
          </a:p>
          <a:p>
            <a:pPr indent="0"/>
            <a:r>
              <a:rPr lang="en-US" altLang="zh-TW" dirty="0" err="1">
                <a:solidFill>
                  <a:srgbClr val="000000"/>
                </a:solidFill>
              </a:rPr>
              <a:t>int</a:t>
            </a:r>
            <a:r>
              <a:rPr lang="en-US" altLang="zh-TW" dirty="0">
                <a:solidFill>
                  <a:srgbClr val="000000"/>
                </a:solidFill>
              </a:rPr>
              <a:t> </a:t>
            </a:r>
            <a:r>
              <a:rPr lang="en-US" altLang="zh-TW" dirty="0" err="1">
                <a:solidFill>
                  <a:srgbClr val="000000"/>
                </a:solidFill>
              </a:rPr>
              <a:t>PIRSensor</a:t>
            </a:r>
            <a:r>
              <a:rPr lang="en-US" altLang="zh-TW" dirty="0">
                <a:solidFill>
                  <a:srgbClr val="000000"/>
                </a:solidFill>
              </a:rPr>
              <a:t> = 2; </a:t>
            </a:r>
            <a:r>
              <a:rPr lang="zh-TW" altLang="en-US" dirty="0">
                <a:solidFill>
                  <a:srgbClr val="000000"/>
                </a:solidFill>
              </a:rPr>
              <a:t>         </a:t>
            </a:r>
            <a:r>
              <a:rPr lang="en-US" altLang="zh-TW" dirty="0">
                <a:solidFill>
                  <a:srgbClr val="000000"/>
                </a:solidFill>
              </a:rPr>
              <a:t>// </a:t>
            </a:r>
            <a:r>
              <a:rPr lang="zh-TW" altLang="zh-TW" dirty="0">
                <a:solidFill>
                  <a:srgbClr val="000000"/>
                </a:solidFill>
              </a:rPr>
              <a:t>紅外線動作感測器連接的腳位 </a:t>
            </a:r>
            <a:endParaRPr lang="en-US" altLang="zh-TW" dirty="0">
              <a:solidFill>
                <a:srgbClr val="000000"/>
              </a:solidFill>
            </a:endParaRPr>
          </a:p>
          <a:p>
            <a:pPr indent="0"/>
            <a:r>
              <a:rPr lang="en-US" altLang="zh-TW" dirty="0" err="1">
                <a:solidFill>
                  <a:srgbClr val="000000"/>
                </a:solidFill>
              </a:rPr>
              <a:t>int</a:t>
            </a:r>
            <a:r>
              <a:rPr lang="en-US" altLang="zh-TW" dirty="0">
                <a:solidFill>
                  <a:srgbClr val="000000"/>
                </a:solidFill>
              </a:rPr>
              <a:t> </a:t>
            </a:r>
            <a:r>
              <a:rPr lang="en-US" altLang="zh-TW" dirty="0" err="1">
                <a:solidFill>
                  <a:srgbClr val="000000"/>
                </a:solidFill>
              </a:rPr>
              <a:t>ledPin</a:t>
            </a:r>
            <a:r>
              <a:rPr lang="en-US" altLang="zh-TW" dirty="0">
                <a:solidFill>
                  <a:srgbClr val="000000"/>
                </a:solidFill>
              </a:rPr>
              <a:t> = 13; </a:t>
            </a:r>
            <a:r>
              <a:rPr lang="zh-TW" altLang="en-US" dirty="0">
                <a:solidFill>
                  <a:srgbClr val="000000"/>
                </a:solidFill>
              </a:rPr>
              <a:t>              </a:t>
            </a:r>
            <a:r>
              <a:rPr lang="en-US" altLang="zh-TW" dirty="0">
                <a:solidFill>
                  <a:srgbClr val="000000"/>
                </a:solidFill>
              </a:rPr>
              <a:t>// LED </a:t>
            </a:r>
            <a:r>
              <a:rPr lang="zh-TW" altLang="zh-TW" dirty="0">
                <a:solidFill>
                  <a:srgbClr val="000000"/>
                </a:solidFill>
              </a:rPr>
              <a:t>腳位 </a:t>
            </a:r>
            <a:endParaRPr lang="en-US" altLang="zh-TW" dirty="0">
              <a:solidFill>
                <a:srgbClr val="000000"/>
              </a:solidFill>
            </a:endParaRPr>
          </a:p>
          <a:p>
            <a:pPr indent="0"/>
            <a:r>
              <a:rPr lang="en-US" altLang="zh-TW" dirty="0" err="1">
                <a:solidFill>
                  <a:srgbClr val="000000"/>
                </a:solidFill>
              </a:rPr>
              <a:t>int</a:t>
            </a:r>
            <a:r>
              <a:rPr lang="en-US" altLang="zh-TW" dirty="0">
                <a:solidFill>
                  <a:srgbClr val="000000"/>
                </a:solidFill>
              </a:rPr>
              <a:t> </a:t>
            </a:r>
            <a:r>
              <a:rPr lang="en-US" altLang="zh-TW" dirty="0" err="1">
                <a:solidFill>
                  <a:srgbClr val="000000"/>
                </a:solidFill>
              </a:rPr>
              <a:t>sensorValue</a:t>
            </a:r>
            <a:r>
              <a:rPr lang="en-US" altLang="zh-TW" dirty="0">
                <a:solidFill>
                  <a:srgbClr val="000000"/>
                </a:solidFill>
              </a:rPr>
              <a:t> = 0; </a:t>
            </a:r>
            <a:r>
              <a:rPr lang="zh-TW" altLang="en-US" dirty="0">
                <a:solidFill>
                  <a:srgbClr val="000000"/>
                </a:solidFill>
              </a:rPr>
              <a:t>      </a:t>
            </a:r>
            <a:r>
              <a:rPr lang="en-US" altLang="zh-TW" dirty="0">
                <a:solidFill>
                  <a:srgbClr val="000000"/>
                </a:solidFill>
              </a:rPr>
              <a:t>// </a:t>
            </a:r>
            <a:r>
              <a:rPr lang="zh-TW" altLang="zh-TW" dirty="0">
                <a:solidFill>
                  <a:srgbClr val="000000"/>
                </a:solidFill>
              </a:rPr>
              <a:t>紅外線動作感測器訊號變數 </a:t>
            </a:r>
            <a:endParaRPr lang="en-US" altLang="zh-TW" dirty="0">
              <a:solidFill>
                <a:srgbClr val="000000"/>
              </a:solidFill>
            </a:endParaRPr>
          </a:p>
          <a:p>
            <a:pPr indent="0"/>
            <a:r>
              <a:rPr lang="en-US" altLang="zh-TW" dirty="0">
                <a:solidFill>
                  <a:srgbClr val="000000"/>
                </a:solidFill>
              </a:rPr>
              <a:t>void setup() { </a:t>
            </a:r>
          </a:p>
          <a:p>
            <a:pPr indent="0"/>
            <a:r>
              <a:rPr lang="en-US" altLang="zh-TW" dirty="0" err="1">
                <a:solidFill>
                  <a:srgbClr val="000000"/>
                </a:solidFill>
              </a:rPr>
              <a:t>pinMode</a:t>
            </a:r>
            <a:r>
              <a:rPr lang="en-US" altLang="zh-TW" dirty="0">
                <a:solidFill>
                  <a:srgbClr val="000000"/>
                </a:solidFill>
              </a:rPr>
              <a:t>(</a:t>
            </a:r>
            <a:r>
              <a:rPr lang="en-US" altLang="zh-TW" dirty="0" err="1">
                <a:solidFill>
                  <a:srgbClr val="000000"/>
                </a:solidFill>
              </a:rPr>
              <a:t>PIRSensor</a:t>
            </a:r>
            <a:r>
              <a:rPr lang="en-US" altLang="zh-TW" dirty="0">
                <a:solidFill>
                  <a:srgbClr val="000000"/>
                </a:solidFill>
              </a:rPr>
              <a:t>, INPUT); </a:t>
            </a:r>
          </a:p>
          <a:p>
            <a:pPr indent="0"/>
            <a:r>
              <a:rPr lang="en-US" altLang="zh-TW" dirty="0" err="1">
                <a:solidFill>
                  <a:srgbClr val="000000"/>
                </a:solidFill>
              </a:rPr>
              <a:t>pinMode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OUTPUT); </a:t>
            </a:r>
          </a:p>
          <a:p>
            <a:pPr indent="0"/>
            <a:r>
              <a:rPr lang="en-US" altLang="zh-TW" dirty="0">
                <a:solidFill>
                  <a:srgbClr val="000000"/>
                </a:solidFill>
              </a:rPr>
              <a:t>} </a:t>
            </a:r>
          </a:p>
          <a:p>
            <a:pPr indent="0"/>
            <a:r>
              <a:rPr lang="en-US" altLang="zh-TW" dirty="0">
                <a:solidFill>
                  <a:srgbClr val="000000"/>
                </a:solidFill>
              </a:rPr>
              <a:t>void loop()</a:t>
            </a:r>
          </a:p>
          <a:p>
            <a:pPr indent="0"/>
            <a:r>
              <a:rPr lang="en-US" altLang="zh-TW" dirty="0">
                <a:solidFill>
                  <a:srgbClr val="000000"/>
                </a:solidFill>
              </a:rPr>
              <a:t>{ </a:t>
            </a:r>
          </a:p>
          <a:p>
            <a:pPr indent="0"/>
            <a:r>
              <a:rPr lang="en-US" altLang="zh-TW" dirty="0" err="1">
                <a:solidFill>
                  <a:srgbClr val="000000"/>
                </a:solidFill>
              </a:rPr>
              <a:t>sensorValue</a:t>
            </a:r>
            <a:r>
              <a:rPr lang="en-US" altLang="zh-TW" dirty="0">
                <a:solidFill>
                  <a:srgbClr val="000000"/>
                </a:solidFill>
              </a:rPr>
              <a:t> = </a:t>
            </a:r>
            <a:r>
              <a:rPr lang="en-US" altLang="zh-TW" dirty="0" err="1">
                <a:solidFill>
                  <a:srgbClr val="000000"/>
                </a:solidFill>
              </a:rPr>
              <a:t>digitalRead</a:t>
            </a:r>
            <a:r>
              <a:rPr lang="en-US" altLang="zh-TW" dirty="0">
                <a:solidFill>
                  <a:srgbClr val="000000"/>
                </a:solidFill>
              </a:rPr>
              <a:t>(</a:t>
            </a:r>
            <a:r>
              <a:rPr lang="en-US" altLang="zh-TW" dirty="0" err="1">
                <a:solidFill>
                  <a:srgbClr val="000000"/>
                </a:solidFill>
              </a:rPr>
              <a:t>PIRSensor</a:t>
            </a:r>
            <a:r>
              <a:rPr lang="en-US" altLang="zh-TW" dirty="0">
                <a:solidFill>
                  <a:srgbClr val="000000"/>
                </a:solidFill>
              </a:rPr>
              <a:t>); // </a:t>
            </a:r>
            <a:r>
              <a:rPr lang="zh-TW" altLang="zh-TW" dirty="0">
                <a:solidFill>
                  <a:srgbClr val="000000"/>
                </a:solidFill>
              </a:rPr>
              <a:t>讀取 </a:t>
            </a:r>
            <a:r>
              <a:rPr lang="en-US" altLang="zh-TW" dirty="0">
                <a:solidFill>
                  <a:srgbClr val="000000"/>
                </a:solidFill>
              </a:rPr>
              <a:t>PIR Sensor </a:t>
            </a:r>
            <a:r>
              <a:rPr lang="zh-TW" altLang="zh-TW" dirty="0">
                <a:solidFill>
                  <a:srgbClr val="000000"/>
                </a:solidFill>
              </a:rPr>
              <a:t>的狀態 </a:t>
            </a:r>
            <a:endParaRPr lang="en-US" altLang="zh-TW" dirty="0">
              <a:solidFill>
                <a:srgbClr val="000000"/>
              </a:solidFill>
            </a:endParaRPr>
          </a:p>
          <a:p>
            <a:pPr indent="0"/>
            <a:r>
              <a:rPr lang="en-US" altLang="zh-TW" dirty="0">
                <a:solidFill>
                  <a:srgbClr val="000000"/>
                </a:solidFill>
              </a:rPr>
              <a:t>if (</a:t>
            </a:r>
            <a:r>
              <a:rPr lang="en-US" altLang="zh-TW" dirty="0" err="1">
                <a:solidFill>
                  <a:srgbClr val="000000"/>
                </a:solidFill>
              </a:rPr>
              <a:t>sensorValue</a:t>
            </a:r>
            <a:r>
              <a:rPr lang="en-US" altLang="zh-TW" dirty="0">
                <a:solidFill>
                  <a:srgbClr val="000000"/>
                </a:solidFill>
              </a:rPr>
              <a:t> == HIGH) {</a:t>
            </a:r>
            <a:r>
              <a:rPr lang="zh-TW" altLang="en-US" dirty="0">
                <a:solidFill>
                  <a:srgbClr val="000000"/>
                </a:solidFill>
              </a:rPr>
              <a:t>  </a:t>
            </a:r>
            <a:r>
              <a:rPr lang="en-US" altLang="zh-TW" dirty="0">
                <a:solidFill>
                  <a:srgbClr val="000000"/>
                </a:solidFill>
              </a:rPr>
              <a:t>// </a:t>
            </a:r>
            <a:r>
              <a:rPr lang="zh-TW" altLang="zh-TW" dirty="0">
                <a:solidFill>
                  <a:srgbClr val="000000"/>
                </a:solidFill>
              </a:rPr>
              <a:t>判斷 </a:t>
            </a:r>
            <a:r>
              <a:rPr lang="en-US" altLang="zh-TW" dirty="0">
                <a:solidFill>
                  <a:srgbClr val="000000"/>
                </a:solidFill>
              </a:rPr>
              <a:t>PIR Sensor </a:t>
            </a:r>
            <a:r>
              <a:rPr lang="zh-TW" altLang="zh-TW" dirty="0">
                <a:solidFill>
                  <a:srgbClr val="000000"/>
                </a:solidFill>
              </a:rPr>
              <a:t>的狀態 </a:t>
            </a:r>
            <a:endParaRPr lang="en-US" altLang="zh-TW" dirty="0">
              <a:solidFill>
                <a:srgbClr val="000000"/>
              </a:solidFill>
            </a:endParaRPr>
          </a:p>
          <a:p>
            <a:pPr indent="0"/>
            <a:r>
              <a:rPr lang="en-US" altLang="zh-TW" dirty="0" err="1">
                <a:solidFill>
                  <a:srgbClr val="000000"/>
                </a:solidFill>
              </a:rPr>
              <a:t>digitalWrite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HIGH); // </a:t>
            </a:r>
            <a:r>
              <a:rPr lang="zh-TW" altLang="zh-TW" dirty="0">
                <a:solidFill>
                  <a:srgbClr val="000000"/>
                </a:solidFill>
              </a:rPr>
              <a:t>有人，開燈 </a:t>
            </a:r>
            <a:endParaRPr lang="en-US" altLang="zh-TW" dirty="0">
              <a:solidFill>
                <a:srgbClr val="000000"/>
              </a:solidFill>
            </a:endParaRPr>
          </a:p>
          <a:p>
            <a:pPr indent="0"/>
            <a:r>
              <a:rPr lang="en-US" altLang="zh-TW" dirty="0">
                <a:solidFill>
                  <a:srgbClr val="000000"/>
                </a:solidFill>
              </a:rPr>
              <a:t>}</a:t>
            </a:r>
          </a:p>
          <a:p>
            <a:pPr indent="0"/>
            <a:r>
              <a:rPr lang="en-US" altLang="zh-TW" dirty="0">
                <a:solidFill>
                  <a:srgbClr val="000000"/>
                </a:solidFill>
              </a:rPr>
              <a:t> else {</a:t>
            </a:r>
          </a:p>
          <a:p>
            <a:pPr indent="0"/>
            <a:r>
              <a:rPr lang="en-US" altLang="zh-TW" dirty="0">
                <a:solidFill>
                  <a:srgbClr val="000000"/>
                </a:solidFill>
              </a:rPr>
              <a:t> </a:t>
            </a:r>
            <a:r>
              <a:rPr lang="en-US" altLang="zh-TW" dirty="0" err="1">
                <a:solidFill>
                  <a:srgbClr val="000000"/>
                </a:solidFill>
              </a:rPr>
              <a:t>digitalWrite</a:t>
            </a:r>
            <a:r>
              <a:rPr lang="en-US" altLang="zh-TW" dirty="0">
                <a:solidFill>
                  <a:srgbClr val="000000"/>
                </a:solidFill>
              </a:rPr>
              <a:t>(</a:t>
            </a:r>
            <a:r>
              <a:rPr lang="en-US" altLang="zh-TW" dirty="0" err="1">
                <a:solidFill>
                  <a:srgbClr val="000000"/>
                </a:solidFill>
              </a:rPr>
              <a:t>ledPin</a:t>
            </a:r>
            <a:r>
              <a:rPr lang="en-US" altLang="zh-TW" dirty="0">
                <a:solidFill>
                  <a:srgbClr val="000000"/>
                </a:solidFill>
              </a:rPr>
              <a:t>, LOW); // </a:t>
            </a:r>
            <a:r>
              <a:rPr lang="zh-TW" altLang="zh-TW" dirty="0">
                <a:solidFill>
                  <a:srgbClr val="000000"/>
                </a:solidFill>
              </a:rPr>
              <a:t>沒人，關燈 </a:t>
            </a:r>
            <a:endParaRPr lang="en-US" altLang="zh-TW" dirty="0">
              <a:solidFill>
                <a:srgbClr val="000000"/>
              </a:solidFill>
            </a:endParaRPr>
          </a:p>
          <a:p>
            <a:pPr indent="0"/>
            <a:r>
              <a:rPr lang="en-US" altLang="zh-TW" dirty="0">
                <a:solidFill>
                  <a:srgbClr val="000000"/>
                </a:solidFill>
              </a:rPr>
              <a:t>} }</a:t>
            </a:r>
            <a:r>
              <a:rPr lang="en-US" altLang="zh-TW" dirty="0"/>
              <a:t> </a:t>
            </a:r>
            <a:endParaRPr lang="en-US" altLang="zh-TW" dirty="0"/>
          </a:p>
        </p:txBody>
      </p:sp>
    </p:spTree>
    <p:extLst>
      <p:ext uri="{BB962C8B-B14F-4D97-AF65-F5344CB8AC3E}">
        <p14:creationId xmlns:p14="http://schemas.microsoft.com/office/powerpoint/2010/main" val="3047317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超音波感測器</a:t>
            </a:r>
            <a:endParaRPr kumimoji="1" lang="zh-TW" altLang="en-US" dirty="0"/>
          </a:p>
        </p:txBody>
      </p:sp>
      <p:sp>
        <p:nvSpPr>
          <p:cNvPr id="3" name="內容版面配置區 2"/>
          <p:cNvSpPr>
            <a:spLocks noGrp="1"/>
          </p:cNvSpPr>
          <p:nvPr>
            <p:ph idx="1"/>
          </p:nvPr>
        </p:nvSpPr>
        <p:spPr/>
        <p:txBody>
          <a:bodyPr/>
          <a:lstStyle/>
          <a:p>
            <a:r>
              <a:rPr kumimoji="1" lang="zh-TW" altLang="en-US" dirty="0"/>
              <a:t>超音波感測器是由超音波發射器、接收器和控制電路所組成。當它被觸發的時候，會發射一連串 </a:t>
            </a:r>
            <a:r>
              <a:rPr kumimoji="1" lang="en-US" altLang="zh-TW" dirty="0"/>
              <a:t>40 kHz </a:t>
            </a:r>
            <a:r>
              <a:rPr kumimoji="1" lang="zh-TW" altLang="en-US" dirty="0"/>
              <a:t>的聲波並且從離它最近的物體接收回音。超音波是人類耳朵無法聽見的聲音，因為它的頻率很高。</a:t>
            </a:r>
          </a:p>
          <a:p>
            <a:pPr marL="0" indent="0">
              <a:buNone/>
            </a:pPr>
            <a:endParaRPr kumimoji="1" lang="zh-TW" altLang="en-US" dirty="0"/>
          </a:p>
        </p:txBody>
      </p:sp>
      <p:pic>
        <p:nvPicPr>
          <p:cNvPr id="4" name="Picture 2" descr="[image%255B2%25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083" y="3706764"/>
            <a:ext cx="5003835" cy="232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19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kumimoji="1" lang="zh-TW" altLang="en-US" dirty="0"/>
              <a:t>電源：</a:t>
            </a:r>
            <a:r>
              <a:rPr kumimoji="1" lang="en-US" altLang="zh-TW" dirty="0"/>
              <a:t>DC5V/2mA</a:t>
            </a:r>
          </a:p>
          <a:p>
            <a:r>
              <a:rPr kumimoji="1" lang="zh-TW" altLang="en-US" dirty="0"/>
              <a:t>輸出電位</a:t>
            </a:r>
            <a:r>
              <a:rPr kumimoji="1" lang="en-US" altLang="zh-TW" dirty="0"/>
              <a:t>( 1/ 0)</a:t>
            </a:r>
            <a:r>
              <a:rPr kumimoji="1" lang="zh-TW" altLang="en-US" dirty="0"/>
              <a:t>：</a:t>
            </a:r>
            <a:r>
              <a:rPr kumimoji="1" lang="en-US" altLang="zh-TW" dirty="0"/>
              <a:t>5V/ 0V</a:t>
            </a:r>
          </a:p>
          <a:p>
            <a:r>
              <a:rPr kumimoji="1" lang="zh-TW" altLang="en-US" dirty="0"/>
              <a:t>精度：</a:t>
            </a:r>
            <a:r>
              <a:rPr kumimoji="1" lang="en-US" altLang="zh-TW" dirty="0"/>
              <a:t>3mm</a:t>
            </a:r>
          </a:p>
          <a:p>
            <a:r>
              <a:rPr kumimoji="1" lang="zh-TW" altLang="en-US" dirty="0"/>
              <a:t>距離範圍：</a:t>
            </a:r>
            <a:r>
              <a:rPr kumimoji="1" lang="en-US" altLang="zh-TW" dirty="0"/>
              <a:t>2 ~ 450cm</a:t>
            </a:r>
          </a:p>
          <a:p>
            <a:r>
              <a:rPr kumimoji="1" lang="zh-TW" altLang="en-US" dirty="0"/>
              <a:t>有效的角度：</a:t>
            </a:r>
            <a:r>
              <a:rPr kumimoji="1" lang="en-US" altLang="zh-TW" dirty="0"/>
              <a:t>&lt;15℃</a:t>
            </a:r>
          </a:p>
          <a:p>
            <a:r>
              <a:rPr kumimoji="1" lang="zh-TW" altLang="en-US" dirty="0"/>
              <a:t>觸發輸入信號：</a:t>
            </a:r>
            <a:r>
              <a:rPr kumimoji="1" lang="en-US" altLang="zh-TW" dirty="0"/>
              <a:t>10uS TTL </a:t>
            </a:r>
            <a:r>
              <a:rPr kumimoji="1" lang="en-US" altLang="zh-TW" dirty="0" smtClean="0"/>
              <a:t>pulse</a:t>
            </a:r>
            <a:endParaRPr kumimoji="1" lang="en-US" altLang="zh-TW" dirty="0"/>
          </a:p>
        </p:txBody>
      </p:sp>
      <p:sp>
        <p:nvSpPr>
          <p:cNvPr id="3" name="標題 2"/>
          <p:cNvSpPr>
            <a:spLocks noGrp="1"/>
          </p:cNvSpPr>
          <p:nvPr>
            <p:ph type="title"/>
          </p:nvPr>
        </p:nvSpPr>
        <p:spPr/>
        <p:txBody>
          <a:bodyPr/>
          <a:lstStyle/>
          <a:p>
            <a:r>
              <a:rPr kumimoji="1" lang="zh-TW" altLang="en-US" dirty="0"/>
              <a:t>超音波感測器</a:t>
            </a:r>
          </a:p>
        </p:txBody>
      </p:sp>
      <p:sp>
        <p:nvSpPr>
          <p:cNvPr id="5" name="文字方塊 4"/>
          <p:cNvSpPr txBox="1"/>
          <p:nvPr/>
        </p:nvSpPr>
        <p:spPr>
          <a:xfrm>
            <a:off x="4773669" y="4544809"/>
            <a:ext cx="3741682" cy="1371209"/>
          </a:xfrm>
          <a:prstGeom prst="rect">
            <a:avLst/>
          </a:prstGeom>
          <a:noFill/>
        </p:spPr>
        <p:txBody>
          <a:bodyPr wrap="square" rtlCol="0">
            <a:spAutoFit/>
          </a:bodyPr>
          <a:lstStyle/>
          <a:p>
            <a:r>
              <a:rPr lang="zh-TW" altLang="en-US" sz="1662" dirty="0">
                <a:solidFill>
                  <a:schemeClr val="accent2"/>
                </a:solidFill>
                <a:latin typeface="+mn-ea"/>
                <a:cs typeface="LiHei Pro Medium" charset="-120"/>
              </a:rPr>
              <a:t>超音波感測器</a:t>
            </a:r>
            <a:r>
              <a:rPr lang="en-US" altLang="zh-TW" sz="1662" dirty="0">
                <a:solidFill>
                  <a:schemeClr val="accent2"/>
                </a:solidFill>
                <a:latin typeface="+mn-ea"/>
                <a:cs typeface="LiHei Pro Medium" charset="-120"/>
              </a:rPr>
              <a:t>	</a:t>
            </a:r>
            <a:r>
              <a:rPr lang="zh-TW" altLang="en-US" sz="1662" dirty="0">
                <a:solidFill>
                  <a:schemeClr val="accent2"/>
                </a:solidFill>
                <a:latin typeface="+mn-ea"/>
                <a:cs typeface="LiHei Pro Medium" charset="-120"/>
              </a:rPr>
              <a:t>  </a:t>
            </a:r>
            <a:r>
              <a:rPr lang="en-US" altLang="zh-TW" sz="1662" dirty="0" smtClean="0">
                <a:solidFill>
                  <a:schemeClr val="accent2"/>
                </a:solidFill>
                <a:latin typeface="+mn-ea"/>
                <a:cs typeface="LiHei Pro Medium" charset="-120"/>
              </a:rPr>
              <a:t>Arduino</a:t>
            </a:r>
            <a:r>
              <a:rPr lang="zh-TW" altLang="en-US" sz="1662" dirty="0" smtClean="0">
                <a:solidFill>
                  <a:schemeClr val="accent2"/>
                </a:solidFill>
                <a:latin typeface="+mn-ea"/>
                <a:cs typeface="LiHei Pro Medium" charset="-120"/>
              </a:rPr>
              <a:t>板</a:t>
            </a:r>
            <a:endParaRPr lang="en-US" altLang="zh-TW"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VCC</a:t>
            </a:r>
            <a:r>
              <a:rPr lang="zh-TW" altLang="en-US" sz="1662" dirty="0">
                <a:solidFill>
                  <a:schemeClr val="accent2"/>
                </a:solidFill>
                <a:latin typeface="+mn-ea"/>
                <a:cs typeface="LiHei Pro Medium" charset="-120"/>
              </a:rPr>
              <a:t>：</a:t>
            </a:r>
            <a:r>
              <a:rPr lang="zh-TW" altLang="en-US" sz="1662" dirty="0">
                <a:solidFill>
                  <a:schemeClr val="accent2"/>
                </a:solidFill>
                <a:latin typeface="+mn-ea"/>
                <a:cs typeface="LiHei Pro Medium" charset="-120"/>
              </a:rPr>
              <a:t>電源</a:t>
            </a:r>
            <a:r>
              <a:rPr lang="en-US" altLang="zh-TW" sz="1662" dirty="0">
                <a:solidFill>
                  <a:schemeClr val="accent2"/>
                </a:solidFill>
                <a:latin typeface="+mn-ea"/>
                <a:cs typeface="LiHei Pro Medium" charset="-120"/>
              </a:rPr>
              <a:t>5V</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-&gt;</a:t>
            </a:r>
            <a:r>
              <a:rPr lang="zh-TW" altLang="en-US" sz="1662" dirty="0">
                <a:solidFill>
                  <a:schemeClr val="accent2"/>
                </a:solidFill>
                <a:latin typeface="+mn-ea"/>
                <a:cs typeface="LiHei Pro Medium" charset="-120"/>
              </a:rPr>
              <a:t> </a:t>
            </a:r>
            <a:r>
              <a:rPr lang="en-US" altLang="zh-TW" sz="1662" dirty="0">
                <a:solidFill>
                  <a:schemeClr val="accent2"/>
                </a:solidFill>
                <a:latin typeface="+mn-ea"/>
                <a:cs typeface="LiHei Pro Medium" charset="-120"/>
              </a:rPr>
              <a:t>5V</a:t>
            </a:r>
          </a:p>
          <a:p>
            <a:r>
              <a:rPr lang="en-US" altLang="zh-TW" sz="1662" dirty="0">
                <a:solidFill>
                  <a:schemeClr val="accent2"/>
                </a:solidFill>
                <a:latin typeface="+mn-ea"/>
                <a:cs typeface="LiHei Pro Medium" charset="-120"/>
              </a:rPr>
              <a:t>Trig</a:t>
            </a:r>
            <a:r>
              <a:rPr lang="zh-TW" altLang="en-US" sz="1662" dirty="0">
                <a:solidFill>
                  <a:schemeClr val="accent2"/>
                </a:solidFill>
                <a:latin typeface="+mn-ea"/>
                <a:cs typeface="LiHei Pro Medium" charset="-120"/>
              </a:rPr>
              <a:t>：輸出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pin12</a:t>
            </a:r>
            <a:endParaRPr lang="zh-TW" altLang="en-US" sz="1662" dirty="0">
              <a:solidFill>
                <a:schemeClr val="accent2"/>
              </a:solidFill>
              <a:latin typeface="+mn-ea"/>
              <a:cs typeface="LiHei Pro Medium" charset="-120"/>
            </a:endParaRPr>
          </a:p>
          <a:p>
            <a:r>
              <a:rPr lang="en-US" altLang="zh-TW" sz="1662" dirty="0">
                <a:solidFill>
                  <a:schemeClr val="accent2"/>
                </a:solidFill>
                <a:latin typeface="+mn-ea"/>
                <a:cs typeface="LiHei Pro Medium" charset="-120"/>
              </a:rPr>
              <a:t>Echo</a:t>
            </a:r>
            <a:r>
              <a:rPr lang="zh-TW" altLang="en-US" sz="1662" dirty="0">
                <a:solidFill>
                  <a:schemeClr val="accent2"/>
                </a:solidFill>
                <a:latin typeface="+mn-ea"/>
                <a:cs typeface="LiHei Pro Medium" charset="-120"/>
              </a:rPr>
              <a:t>：接收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pin13</a:t>
            </a:r>
            <a:r>
              <a:rPr lang="en-US" altLang="zh-TW" sz="1662" dirty="0">
                <a:solidFill>
                  <a:schemeClr val="accent2"/>
                </a:solidFill>
                <a:latin typeface="+mn-ea"/>
                <a:cs typeface="LiHei Pro Medium" charset="-120"/>
              </a:rPr>
              <a:t/>
            </a:r>
            <a:br>
              <a:rPr lang="en-US" altLang="zh-TW" sz="1662" dirty="0">
                <a:solidFill>
                  <a:schemeClr val="accent2"/>
                </a:solidFill>
                <a:latin typeface="+mn-ea"/>
                <a:cs typeface="LiHei Pro Medium" charset="-120"/>
              </a:rPr>
            </a:br>
            <a:r>
              <a:rPr lang="en-US" altLang="zh-TW" sz="1662" dirty="0">
                <a:solidFill>
                  <a:schemeClr val="accent2"/>
                </a:solidFill>
                <a:latin typeface="+mn-ea"/>
                <a:cs typeface="LiHei Pro Medium" charset="-120"/>
              </a:rPr>
              <a:t>GND</a:t>
            </a:r>
            <a:r>
              <a:rPr lang="zh-TW" altLang="en-US" sz="1662" dirty="0">
                <a:solidFill>
                  <a:schemeClr val="accent2"/>
                </a:solidFill>
                <a:latin typeface="+mn-ea"/>
                <a:cs typeface="LiHei Pro Medium" charset="-120"/>
              </a:rPr>
              <a:t>：接地端	</a:t>
            </a:r>
            <a:r>
              <a:rPr lang="en-US" altLang="zh-TW" sz="1662" dirty="0">
                <a:solidFill>
                  <a:schemeClr val="accent2"/>
                </a:solidFill>
                <a:latin typeface="+mn-ea"/>
                <a:cs typeface="LiHei Pro Medium" charset="-120"/>
              </a:rPr>
              <a:t>-&gt; </a:t>
            </a:r>
            <a:r>
              <a:rPr lang="en-US" altLang="zh-TW" sz="1662" dirty="0" smtClean="0">
                <a:solidFill>
                  <a:schemeClr val="accent2"/>
                </a:solidFill>
                <a:latin typeface="+mn-ea"/>
                <a:cs typeface="LiHei Pro Medium" charset="-120"/>
              </a:rPr>
              <a:t>GND</a:t>
            </a:r>
            <a:endParaRPr lang="en-US" altLang="zh-TW" sz="1662" dirty="0">
              <a:solidFill>
                <a:schemeClr val="accent2"/>
              </a:solidFill>
              <a:latin typeface="+mn-ea"/>
              <a:cs typeface="LiHei Pro Medium" charset="-120"/>
            </a:endParaRPr>
          </a:p>
        </p:txBody>
      </p:sp>
      <p:pic>
        <p:nvPicPr>
          <p:cNvPr id="6" name="Picture 4" descr="51tbSvuOcAL._SL500_SS50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301" y="4178554"/>
            <a:ext cx="2258595" cy="2103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781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佈景主題">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雙軟正黑體">
      <a:majorFont>
        <a:latin typeface="微軟正黑體"/>
        <a:ea typeface="微軟正黑體"/>
        <a:cs typeface=""/>
      </a:majorFont>
      <a:minorFont>
        <a:latin typeface="微軟正黑體"/>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TotalTime>
  <Words>2689</Words>
  <Application>Microsoft Office PowerPoint</Application>
  <PresentationFormat>如螢幕大小 (4:3)</PresentationFormat>
  <Paragraphs>394</Paragraphs>
  <Slides>41</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41</vt:i4>
      </vt:variant>
    </vt:vector>
  </HeadingPairs>
  <TitlesOfParts>
    <vt:vector size="45" baseType="lpstr">
      <vt:lpstr>LiHei Pro Medium</vt:lpstr>
      <vt:lpstr>微軟正黑體</vt:lpstr>
      <vt:lpstr>Arial</vt:lpstr>
      <vt:lpstr>1_Office 佈景主題</vt:lpstr>
      <vt:lpstr>教材</vt:lpstr>
      <vt:lpstr>火焰感測器</vt:lpstr>
      <vt:lpstr>火焰感測器</vt:lpstr>
      <vt:lpstr>危險氣體感測器</vt:lpstr>
      <vt:lpstr>危險氣體感測器</vt:lpstr>
      <vt:lpstr>人體紅外線感測器</vt:lpstr>
      <vt:lpstr>人體紅外線感測器</vt:lpstr>
      <vt:lpstr>超音波感測器</vt:lpstr>
      <vt:lpstr>超音波感測器</vt:lpstr>
      <vt:lpstr>超音波感測器</vt:lpstr>
      <vt:lpstr>光遮斷感測器</vt:lpstr>
      <vt:lpstr>光遮斷感測器</vt:lpstr>
      <vt:lpstr>光照感測器</vt:lpstr>
      <vt:lpstr>光照感測器</vt:lpstr>
      <vt:lpstr>溫溼度感測器</vt:lpstr>
      <vt:lpstr>PowerPoint 簡報</vt:lpstr>
      <vt:lpstr>PowerPoint 簡報</vt:lpstr>
      <vt:lpstr>風扇模組</vt:lpstr>
      <vt:lpstr>PowerPoint 簡報</vt:lpstr>
      <vt:lpstr>MP3音樂撥放模組</vt:lpstr>
      <vt:lpstr>PowerPoint 簡報</vt:lpstr>
      <vt:lpstr>PowerPoint 簡報</vt:lpstr>
      <vt:lpstr>LCD模組器</vt:lpstr>
      <vt:lpstr>PowerPoint 簡報</vt:lpstr>
      <vt:lpstr>PowerPoint 簡報</vt:lpstr>
      <vt:lpstr>PowerPoint 簡報</vt:lpstr>
      <vt:lpstr>語音辨識模組</vt:lpstr>
      <vt:lpstr>PowerPoint 簡報</vt:lpstr>
      <vt:lpstr>PowerPoint 簡報</vt:lpstr>
      <vt:lpstr>PowerPoint 簡報</vt:lpstr>
      <vt:lpstr>PowerPoint 簡報</vt:lpstr>
      <vt:lpstr>PowerPoint 簡報</vt:lpstr>
      <vt:lpstr>PowerPoint 簡報</vt:lpstr>
      <vt:lpstr>2路5V繼電器模組</vt:lpstr>
      <vt:lpstr>PowerPoint 簡報</vt:lpstr>
      <vt:lpstr>伺服馬達</vt:lpstr>
      <vt:lpstr>PowerPoint 簡報</vt:lpstr>
      <vt:lpstr>PM2.5感測器</vt:lpstr>
      <vt:lpstr>PowerPoint 簡報</vt:lpstr>
      <vt:lpstr>紅外線感測器</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教材</dc:title>
  <dc:creator>Benny</dc:creator>
  <cp:lastModifiedBy>Benny</cp:lastModifiedBy>
  <cp:revision>19</cp:revision>
  <dcterms:created xsi:type="dcterms:W3CDTF">2018-09-24T06:48:49Z</dcterms:created>
  <dcterms:modified xsi:type="dcterms:W3CDTF">2018-09-24T11:54:05Z</dcterms:modified>
</cp:coreProperties>
</file>